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304" r:id="rId3"/>
    <p:sldId id="257" r:id="rId4"/>
    <p:sldId id="327" r:id="rId5"/>
    <p:sldId id="266" r:id="rId6"/>
    <p:sldId id="267" r:id="rId7"/>
    <p:sldId id="295" r:id="rId8"/>
    <p:sldId id="262" r:id="rId9"/>
    <p:sldId id="263" r:id="rId10"/>
    <p:sldId id="305" r:id="rId11"/>
    <p:sldId id="306" r:id="rId12"/>
    <p:sldId id="264" r:id="rId13"/>
    <p:sldId id="265" r:id="rId14"/>
    <p:sldId id="307" r:id="rId15"/>
    <p:sldId id="308" r:id="rId16"/>
    <p:sldId id="309" r:id="rId17"/>
    <p:sldId id="310" r:id="rId18"/>
    <p:sldId id="311" r:id="rId19"/>
    <p:sldId id="313" r:id="rId20"/>
    <p:sldId id="319" r:id="rId21"/>
    <p:sldId id="318" r:id="rId22"/>
    <p:sldId id="312" r:id="rId23"/>
    <p:sldId id="315" r:id="rId24"/>
    <p:sldId id="298" r:id="rId25"/>
    <p:sldId id="299" r:id="rId26"/>
    <p:sldId id="297" r:id="rId27"/>
    <p:sldId id="316" r:id="rId28"/>
    <p:sldId id="320" r:id="rId29"/>
    <p:sldId id="326" r:id="rId30"/>
    <p:sldId id="317" r:id="rId31"/>
    <p:sldId id="321" r:id="rId32"/>
    <p:sldId id="322" r:id="rId33"/>
    <p:sldId id="300" r:id="rId34"/>
    <p:sldId id="323" r:id="rId35"/>
    <p:sldId id="324" r:id="rId36"/>
    <p:sldId id="325" r:id="rId37"/>
    <p:sldId id="279" r:id="rId38"/>
    <p:sldId id="294" r:id="rId39"/>
    <p:sldId id="288" r:id="rId4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288"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printerSettings" Target="printerSettings/printerSettings1.bin"/><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3">
        <a:schemeClr val="bg2"/>
      </p:bgRef>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173157"/>
            <a:ext cx="7772400" cy="1470025"/>
          </a:xfrm>
        </p:spPr>
        <p:txBody>
          <a:bodyPr anchor="b"/>
          <a:lstStyle>
            <a:lvl1pPr algn="l">
              <a:defRPr sz="4800"/>
            </a:lvl1pPr>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687716" y="2643182"/>
            <a:ext cx="6670366" cy="1752600"/>
          </a:xfrm>
        </p:spPr>
        <p:txBody>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DA71D943-9A2D-429C-AB88-B1C7E049BFDD}" type="datetimeFigureOut">
              <a:rPr lang="zh-CN" altLang="en-US" smtClean="0"/>
              <a:t>14-9-22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443BE66-9CC6-4B8F-8826-0045EC599905}" type="slidenum">
              <a:rPr lang="zh-CN" altLang="en-US" smtClean="0"/>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DA71D943-9A2D-429C-AB88-B1C7E049BFDD}" type="datetimeFigureOut">
              <a:rPr lang="zh-CN" altLang="en-US" smtClean="0"/>
              <a:t>14-9-22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443BE66-9CC6-4B8F-8826-0045EC599905}"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143768" y="274639"/>
            <a:ext cx="1543032"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9"/>
            <a:ext cx="661513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DA71D943-9A2D-429C-AB88-B1C7E049BFDD}" type="datetimeFigureOut">
              <a:rPr lang="zh-CN" altLang="en-US" smtClean="0"/>
              <a:t>14-9-22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443BE66-9CC6-4B8F-8826-0045EC599905}"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DA71D943-9A2D-429C-AB88-B1C7E049BFDD}" type="datetimeFigureOut">
              <a:rPr lang="zh-CN" altLang="en-US" smtClean="0"/>
              <a:t>14-9-22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443BE66-9CC6-4B8F-8826-0045EC599905}"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685800" y="2924181"/>
            <a:ext cx="7772400" cy="1362075"/>
          </a:xfrm>
        </p:spPr>
        <p:txBody>
          <a:bodyPr anchor="t"/>
          <a:lstStyle>
            <a:lvl1pPr algn="l">
              <a:defRPr sz="4400" b="0"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685800" y="142874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DA71D943-9A2D-429C-AB88-B1C7E049BFDD}" type="datetimeFigureOut">
              <a:rPr lang="zh-CN" altLang="en-US" smtClean="0"/>
              <a:t>14-9-22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443BE66-9CC6-4B8F-8826-0045EC599905}" type="slidenum">
              <a:rPr lang="zh-CN" altLang="en-US" smtClean="0"/>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DA71D943-9A2D-429C-AB88-B1C7E049BFDD}" type="datetimeFigureOut">
              <a:rPr lang="zh-CN" altLang="en-US" smtClean="0"/>
              <a:t>14-9-22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443BE66-9CC6-4B8F-8826-0045EC599905}"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DA71D943-9A2D-429C-AB88-B1C7E049BFDD}" type="datetimeFigureOut">
              <a:rPr lang="zh-CN" altLang="en-US" smtClean="0"/>
              <a:t>14-9-22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443BE66-9CC6-4B8F-8826-0045EC599905}"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DA71D943-9A2D-429C-AB88-B1C7E049BFDD}" type="datetimeFigureOut">
              <a:rPr lang="zh-CN" altLang="en-US" smtClean="0"/>
              <a:t>14-9-22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443BE66-9CC6-4B8F-8826-0045EC599905}"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A71D943-9A2D-429C-AB88-B1C7E049BFDD}" type="datetimeFigureOut">
              <a:rPr lang="zh-CN" altLang="en-US" smtClean="0"/>
              <a:t>14-9-22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443BE66-9CC6-4B8F-8826-0045EC599905}"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3" name="内容占位符 2"/>
          <p:cNvSpPr>
            <a:spLocks noGrp="1"/>
          </p:cNvSpPr>
          <p:nvPr>
            <p:ph idx="1"/>
          </p:nvPr>
        </p:nvSpPr>
        <p:spPr>
          <a:xfrm>
            <a:off x="460382" y="1071546"/>
            <a:ext cx="5111750" cy="50497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5679083" y="1071546"/>
            <a:ext cx="3008313" cy="3429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DA71D943-9A2D-429C-AB88-B1C7E049BFDD}" type="datetimeFigureOut">
              <a:rPr lang="zh-CN" altLang="en-US" smtClean="0"/>
              <a:t>14-9-22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443BE66-9CC6-4B8F-8826-0045EC599905}" type="slidenum">
              <a:rPr lang="zh-CN" altLang="en-US" smtClean="0"/>
              <a:t>‹#›</a:t>
            </a:fld>
            <a:endParaRPr lang="zh-CN" altLang="en-US"/>
          </a:p>
        </p:txBody>
      </p:sp>
      <p:sp>
        <p:nvSpPr>
          <p:cNvPr id="2" name="标题 1"/>
          <p:cNvSpPr>
            <a:spLocks noGrp="1"/>
          </p:cNvSpPr>
          <p:nvPr>
            <p:ph type="title"/>
          </p:nvPr>
        </p:nvSpPr>
        <p:spPr>
          <a:xfrm>
            <a:off x="457205" y="285728"/>
            <a:ext cx="8230993" cy="696626"/>
          </a:xfrm>
        </p:spPr>
        <p:txBody>
          <a:bodyPr anchor="ctr"/>
          <a:lstStyle>
            <a:lvl1pPr algn="ctr">
              <a:defRPr sz="3600" b="0"/>
            </a:lvl1pPr>
          </a:lstStyle>
          <a:p>
            <a:r>
              <a:rPr kumimoji="0" lang="zh-CN" altLang="en-US" smtClean="0"/>
              <a:t>单击此处编辑母版标题样式</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001024" y="642918"/>
            <a:ext cx="785818" cy="4572032"/>
          </a:xfrm>
        </p:spPr>
        <p:txBody>
          <a:bodyPr vert="eaVert" anchor="ctr"/>
          <a:lstStyle>
            <a:lvl1pPr algn="l">
              <a:defRPr sz="2400" b="0"/>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442922" y="541340"/>
            <a:ext cx="6415094" cy="5459428"/>
          </a:xfrm>
          <a:prstGeom prst="roundRect">
            <a:avLst>
              <a:gd name="adj" fmla="val 4800"/>
            </a:avLst>
          </a:prstGeom>
          <a:solidFill>
            <a:schemeClr val="accent1">
              <a:tint val="20000"/>
            </a:schemeClr>
          </a:solidFill>
          <a:ln w="38100">
            <a:gradFill flip="none" rotWithShape="1">
              <a:gsLst>
                <a:gs pos="0">
                  <a:schemeClr val="accent1">
                    <a:alpha val="50000"/>
                  </a:schemeClr>
                </a:gs>
                <a:gs pos="100000">
                  <a:schemeClr val="accent1">
                    <a:tint val="20000"/>
                  </a:schemeClr>
                </a:gs>
              </a:gsLst>
              <a:lin ang="16200000" scaled="1"/>
              <a:tileRect/>
            </a:gradFill>
          </a:ln>
          <a:effectLst>
            <a:outerShdw blurRad="76200" dist="38100" dir="5400000" sx="100500" sy="100500" algn="tl"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7072330" y="1000108"/>
            <a:ext cx="914368" cy="4214842"/>
          </a:xfrm>
        </p:spPr>
        <p:txBody>
          <a:bodyPr vert="eaVert"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DA71D943-9A2D-429C-AB88-B1C7E049BFDD}" type="datetimeFigureOut">
              <a:rPr lang="zh-CN" altLang="en-US" smtClean="0"/>
              <a:t>14-9-22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443BE66-9CC6-4B8F-8826-0045EC599905}"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3.png"/><Relationship Id="rId14"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8" name="图片 7"/>
          <p:cNvPicPr>
            <a:picLocks noChangeAspect="1"/>
          </p:cNvPicPr>
          <p:nvPr/>
        </p:nvPicPr>
        <p:blipFill>
          <a:blip r:embed="rId13">
            <a:duotone>
              <a:schemeClr val="accent1"/>
              <a:srgbClr val="FFFFFF"/>
            </a:duotone>
            <a:lum bright="12000" contrast="40000"/>
          </a:blip>
          <a:stretch>
            <a:fillRect/>
          </a:stretch>
        </p:blipFill>
        <p:spPr>
          <a:xfrm>
            <a:off x="6667809" y="4915143"/>
            <a:ext cx="2476191" cy="1942857"/>
          </a:xfrm>
          <a:prstGeom prst="rect">
            <a:avLst/>
          </a:prstGeom>
          <a:noFill/>
          <a:ln>
            <a:noFill/>
          </a:ln>
        </p:spPr>
      </p:pic>
      <p:sp>
        <p:nvSpPr>
          <p:cNvPr id="10" name="矩形 9"/>
          <p:cNvSpPr/>
          <p:nvPr/>
        </p:nvSpPr>
        <p:spPr>
          <a:xfrm>
            <a:off x="0" y="0"/>
            <a:ext cx="9144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20000"/>
                </a:schemeClr>
              </a:gs>
              <a:gs pos="100000">
                <a:schemeClr val="accent1">
                  <a:tint val="50000"/>
                  <a:shade val="100000"/>
                  <a:hueMod val="100000"/>
                  <a:satMod val="500000"/>
                </a:schemeClr>
              </a:gs>
            </a:gsLst>
            <a:lin ang="18900000" scaled="1"/>
            <a:tileRect/>
          </a:gradFill>
          <a:ln w="12700" cap="rnd" cmpd="sng" algn="ctr">
            <a:noFill/>
            <a:prstDash val="solid"/>
          </a:ln>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sp>
        <p:nvSpPr>
          <p:cNvPr id="11" name="矩形 10"/>
          <p:cNvSpPr/>
          <p:nvPr/>
        </p:nvSpPr>
        <p:spPr>
          <a:xfrm>
            <a:off x="0" y="40951"/>
            <a:ext cx="4572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5000"/>
                </a:schemeClr>
              </a:gs>
              <a:gs pos="100000">
                <a:schemeClr val="accent1">
                  <a:tint val="50000"/>
                  <a:shade val="100000"/>
                  <a:hueMod val="100000"/>
                  <a:satMod val="500000"/>
                  <a:alpha val="60000"/>
                </a:schemeClr>
              </a:gs>
            </a:gsLst>
            <a:lin ang="8100000" scaled="1"/>
            <a:tileRect/>
          </a:gradFill>
          <a:ln w="12700" cap="rnd" cmpd="sng" algn="ctr">
            <a:noFill/>
            <a:prstDash val="solid"/>
          </a:ln>
          <a:effectLst>
            <a:glow>
              <a:schemeClr val="accent1">
                <a:tint val="100000"/>
                <a:shade val="100000"/>
                <a:hueMod val="100000"/>
                <a:satMod val="100000"/>
              </a:schemeClr>
            </a:glow>
            <a:softEdge rad="12700"/>
          </a:effectLst>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pic>
        <p:nvPicPr>
          <p:cNvPr id="9" name="图片 8"/>
          <p:cNvPicPr>
            <a:picLocks noChangeAspect="1"/>
          </p:cNvPicPr>
          <p:nvPr/>
        </p:nvPicPr>
        <p:blipFill>
          <a:blip r:embed="rId14">
            <a:duotone>
              <a:schemeClr val="accent1"/>
              <a:srgbClr val="FFFFFF"/>
            </a:duotone>
            <a:lum bright="35000" contrast="40000"/>
          </a:blip>
          <a:stretch>
            <a:fillRect/>
          </a:stretch>
        </p:blipFill>
        <p:spPr>
          <a:xfrm>
            <a:off x="0" y="6420445"/>
            <a:ext cx="9144000" cy="437555"/>
          </a:xfrm>
          <a:prstGeom prst="rect">
            <a:avLst/>
          </a:prstGeom>
          <a:noFill/>
          <a:ln>
            <a:noFill/>
          </a:ln>
          <a:effectLst/>
        </p:spPr>
      </p:pic>
      <p:sp>
        <p:nvSpPr>
          <p:cNvPr id="2" name="标题占位符 1"/>
          <p:cNvSpPr>
            <a:spLocks noGrp="1"/>
          </p:cNvSpPr>
          <p:nvPr>
            <p:ph type="title"/>
          </p:nvPr>
        </p:nvSpPr>
        <p:spPr>
          <a:xfrm>
            <a:off x="457200" y="274638"/>
            <a:ext cx="8229600" cy="1143000"/>
          </a:xfrm>
          <a:prstGeom prst="rect">
            <a:avLst/>
          </a:prstGeom>
        </p:spPr>
        <p:txBody>
          <a:bodyPr vert="horz" rtlCol="0" anchor="ctr">
            <a:normAutofit/>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457200" y="6356350"/>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DA71D943-9A2D-429C-AB88-B1C7E049BFDD}" type="datetimeFigureOut">
              <a:rPr lang="zh-CN" altLang="en-US" smtClean="0"/>
              <a:t>14-9-22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C443BE66-9CC6-4B8F-8826-0045EC599905}"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accent1"/>
        </a:buClr>
        <a:buSzPct val="50000"/>
        <a:buFont typeface="Wingdings 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accent2"/>
        </a:buClr>
        <a:buSzPct val="50000"/>
        <a:buFont typeface="Wingdings 2"/>
        <a:buChar char="³"/>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accent3"/>
        </a:buClr>
        <a:buSzPct val="6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accent5"/>
        </a:buClr>
        <a:buSzPct val="45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accent6"/>
        </a:buClr>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image" Target="../media/image7.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e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4.bin"/><Relationship Id="rId4" Type="http://schemas.openxmlformats.org/officeDocument/2006/relationships/image" Target="../media/image9.e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5.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6.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endParaRPr lang="zh-CN" altLang="en-US" dirty="0"/>
          </a:p>
        </p:txBody>
      </p:sp>
      <p:sp>
        <p:nvSpPr>
          <p:cNvPr id="3" name="副标题 2"/>
          <p:cNvSpPr>
            <a:spLocks noGrp="1"/>
          </p:cNvSpPr>
          <p:nvPr>
            <p:ph type="subTitle" idx="1"/>
          </p:nvPr>
        </p:nvSpPr>
        <p:spPr>
          <a:xfrm>
            <a:off x="687716" y="2643182"/>
            <a:ext cx="7412676" cy="1752600"/>
          </a:xfrm>
        </p:spPr>
        <p:txBody>
          <a:bodyPr>
            <a:normAutofit fontScale="85000" lnSpcReduction="10000"/>
          </a:bodyPr>
          <a:lstStyle/>
          <a:p>
            <a:pPr algn="ctr"/>
            <a:r>
              <a:rPr lang="zh-CN" altLang="en-US" sz="5000" dirty="0" smtClean="0"/>
              <a:t> </a:t>
            </a:r>
            <a:r>
              <a:rPr lang="zh-CN" altLang="en-US" sz="5000" b="1" dirty="0" smtClean="0">
                <a:ea typeface="华文隶书" pitchFamily="2" charset="-122"/>
              </a:rPr>
              <a:t>关于现代职业教育体系与地方本科高校转型发展的若干问题</a:t>
            </a:r>
            <a:endParaRPr lang="zh-CN" altLang="en-US" sz="5000" b="1" dirty="0">
              <a:ea typeface="华文隶书" pitchFamily="2" charset="-122"/>
            </a:endParaRPr>
          </a:p>
        </p:txBody>
      </p:sp>
    </p:spTree>
    <p:extLst>
      <p:ext uri="{BB962C8B-B14F-4D97-AF65-F5344CB8AC3E}">
        <p14:creationId xmlns:p14="http://schemas.microsoft.com/office/powerpoint/2010/main" val="18547507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marL="0" indent="0">
              <a:buNone/>
            </a:pPr>
            <a:r>
              <a:rPr lang="en-US" altLang="zh-CN" dirty="0" smtClean="0"/>
              <a:t>3</a:t>
            </a:r>
            <a:r>
              <a:rPr lang="zh-CN" altLang="en-US" dirty="0" smtClean="0"/>
              <a:t>、基本特征</a:t>
            </a:r>
            <a:endParaRPr lang="en-US" altLang="zh-CN" dirty="0" smtClean="0"/>
          </a:p>
          <a:p>
            <a:pPr marL="0" indent="0">
              <a:buNone/>
            </a:pPr>
            <a:r>
              <a:rPr lang="en-US" altLang="zh-CN" dirty="0" smtClean="0"/>
              <a:t>——</a:t>
            </a:r>
            <a:r>
              <a:rPr lang="zh-CN" altLang="en-US" dirty="0" smtClean="0"/>
              <a:t>本科阶段的高等教育与职业教育融合</a:t>
            </a:r>
            <a:endParaRPr lang="en-US" altLang="zh-CN" dirty="0" smtClean="0"/>
          </a:p>
          <a:p>
            <a:pPr marL="0" indent="0">
              <a:buNone/>
            </a:pPr>
            <a:r>
              <a:rPr lang="en-US" altLang="zh-CN" dirty="0" smtClean="0"/>
              <a:t>——</a:t>
            </a:r>
            <a:r>
              <a:rPr lang="zh-CN" altLang="en-US" dirty="0" smtClean="0"/>
              <a:t>为实体经济培养高层次技术技能人才</a:t>
            </a:r>
            <a:endParaRPr lang="en-US" altLang="zh-CN" dirty="0" smtClean="0"/>
          </a:p>
          <a:p>
            <a:pPr marL="0" indent="0">
              <a:buNone/>
            </a:pPr>
            <a:r>
              <a:rPr lang="en-US" altLang="zh-CN" dirty="0" smtClean="0"/>
              <a:t>——</a:t>
            </a:r>
            <a:r>
              <a:rPr lang="zh-CN" altLang="en-US" dirty="0" smtClean="0"/>
              <a:t>直接融入区域和产业发展</a:t>
            </a:r>
            <a:endParaRPr lang="en-US" altLang="zh-CN" dirty="0" smtClean="0"/>
          </a:p>
          <a:p>
            <a:pPr marL="0" indent="0">
              <a:buNone/>
            </a:pPr>
            <a:r>
              <a:rPr lang="en-US" altLang="zh-CN" dirty="0" smtClean="0"/>
              <a:t>——</a:t>
            </a:r>
            <a:r>
              <a:rPr lang="zh-CN" altLang="en-US" dirty="0" smtClean="0"/>
              <a:t>应用技术研究服务企业技术创新体系</a:t>
            </a:r>
            <a:endParaRPr lang="en-US" altLang="zh-CN" dirty="0" smtClean="0"/>
          </a:p>
          <a:p>
            <a:pPr marL="0" indent="0">
              <a:buNone/>
            </a:pPr>
            <a:r>
              <a:rPr lang="en-US" altLang="zh-CN" dirty="0" smtClean="0"/>
              <a:t>——</a:t>
            </a:r>
            <a:r>
              <a:rPr lang="zh-CN" altLang="en-US" dirty="0" smtClean="0"/>
              <a:t>人才成长立交桥和终身教育枢纽</a:t>
            </a:r>
            <a:endParaRPr lang="zh-CN" altLang="en-US" dirty="0"/>
          </a:p>
        </p:txBody>
      </p:sp>
    </p:spTree>
    <p:extLst>
      <p:ext uri="{BB962C8B-B14F-4D97-AF65-F5344CB8AC3E}">
        <p14:creationId xmlns:p14="http://schemas.microsoft.com/office/powerpoint/2010/main" val="373929485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pPr marL="0" indent="0">
              <a:buNone/>
            </a:pPr>
            <a:r>
              <a:rPr lang="en-US" altLang="zh-CN" dirty="0" smtClean="0"/>
              <a:t>4</a:t>
            </a:r>
            <a:r>
              <a:rPr lang="zh-CN" altLang="en-US" dirty="0" smtClean="0"/>
              <a:t>、社会经济背景及其意义</a:t>
            </a:r>
            <a:endParaRPr lang="en-US" altLang="zh-CN" dirty="0" smtClean="0"/>
          </a:p>
          <a:p>
            <a:pPr marL="0" indent="0">
              <a:buNone/>
            </a:pPr>
            <a:r>
              <a:rPr lang="en-US" altLang="zh-CN" dirty="0" smtClean="0"/>
              <a:t>——</a:t>
            </a:r>
            <a:r>
              <a:rPr lang="zh-CN" altLang="en-US" dirty="0" smtClean="0"/>
              <a:t>与实体经济发展的高度关联性。（国家战略）</a:t>
            </a:r>
            <a:endParaRPr lang="en-US" altLang="zh-CN" dirty="0" smtClean="0"/>
          </a:p>
          <a:p>
            <a:pPr marL="0" indent="0">
              <a:buNone/>
            </a:pPr>
            <a:r>
              <a:rPr lang="en-US" altLang="zh-CN" dirty="0" smtClean="0"/>
              <a:t>——</a:t>
            </a:r>
            <a:r>
              <a:rPr lang="zh-CN" altLang="en-US" dirty="0" smtClean="0"/>
              <a:t>技术进步引致的生产方式变革。（经济趋势）</a:t>
            </a:r>
            <a:endParaRPr lang="en-US" altLang="zh-CN" dirty="0" smtClean="0"/>
          </a:p>
          <a:p>
            <a:pPr marL="0" indent="0">
              <a:buNone/>
            </a:pPr>
            <a:r>
              <a:rPr lang="en-US" altLang="zh-CN" dirty="0" smtClean="0"/>
              <a:t>——</a:t>
            </a:r>
            <a:r>
              <a:rPr lang="zh-CN" altLang="en-US" dirty="0" smtClean="0"/>
              <a:t>中产阶级的发展促进了社会结构调整。（社会趋势）</a:t>
            </a:r>
            <a:endParaRPr lang="en-US" altLang="zh-CN" dirty="0" smtClean="0"/>
          </a:p>
          <a:p>
            <a:pPr marL="0" indent="0">
              <a:buNone/>
            </a:pPr>
            <a:r>
              <a:rPr lang="en-US" altLang="zh-CN" dirty="0" smtClean="0"/>
              <a:t>——</a:t>
            </a:r>
            <a:r>
              <a:rPr lang="zh-CN" altLang="en-US" dirty="0" smtClean="0"/>
              <a:t>终身教育要求为一线劳动者建构成长通道。（教育趋势）</a:t>
            </a:r>
            <a:endParaRPr lang="en-US" altLang="zh-CN" dirty="0" smtClean="0"/>
          </a:p>
          <a:p>
            <a:pPr marL="0" indent="0">
              <a:buNone/>
            </a:pPr>
            <a:r>
              <a:rPr lang="en-US" altLang="zh-CN" dirty="0" smtClean="0"/>
              <a:t>——</a:t>
            </a:r>
            <a:r>
              <a:rPr lang="zh-CN" altLang="en-US" dirty="0" smtClean="0"/>
              <a:t>产教融合式发展使教育成为伴随职业发展的教育。（人才培养改革的趋势）</a:t>
            </a:r>
            <a:endParaRPr lang="en-US" altLang="zh-CN" dirty="0" smtClean="0"/>
          </a:p>
          <a:p>
            <a:pPr marL="0" indent="0">
              <a:buNone/>
            </a:pPr>
            <a:endParaRPr lang="zh-CN" altLang="en-US" dirty="0"/>
          </a:p>
        </p:txBody>
      </p:sp>
    </p:spTree>
    <p:extLst>
      <p:ext uri="{BB962C8B-B14F-4D97-AF65-F5344CB8AC3E}">
        <p14:creationId xmlns:p14="http://schemas.microsoft.com/office/powerpoint/2010/main" val="366497114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a:xfrm>
            <a:off x="914400" y="1783560"/>
            <a:ext cx="7772400" cy="4309736"/>
          </a:xfrm>
        </p:spPr>
        <p:txBody>
          <a:bodyPr/>
          <a:lstStyle/>
          <a:p>
            <a:pPr marL="68580" indent="0">
              <a:buNone/>
            </a:pPr>
            <a:endParaRPr lang="en-US" altLang="zh-CN" dirty="0"/>
          </a:p>
          <a:p>
            <a:pPr marL="68580" indent="0">
              <a:buNone/>
            </a:pPr>
            <a:r>
              <a:rPr lang="en-US" altLang="zh-CN" dirty="0" smtClean="0"/>
              <a:t>——</a:t>
            </a:r>
            <a:r>
              <a:rPr lang="zh-CN" altLang="en-US" dirty="0" smtClean="0"/>
              <a:t>在重要的历史节点，对教育体系结构的正确选择，能够极大地推动经济的发展与社会的进步。</a:t>
            </a:r>
            <a:endParaRPr lang="en-US" altLang="zh-CN" dirty="0" smtClean="0"/>
          </a:p>
          <a:p>
            <a:pPr marL="68580" indent="0">
              <a:buNone/>
            </a:pPr>
            <a:r>
              <a:rPr lang="en-US" altLang="zh-CN" dirty="0" smtClean="0"/>
              <a:t>——</a:t>
            </a:r>
            <a:r>
              <a:rPr lang="zh-CN" altLang="en-US" dirty="0" smtClean="0"/>
              <a:t>金融危机的实证，实体经济的发展与职业教育体系的现代化具有显著的相关性</a:t>
            </a:r>
            <a:endParaRPr lang="zh-CN" altLang="en-US" dirty="0"/>
          </a:p>
        </p:txBody>
      </p:sp>
    </p:spTree>
    <p:extLst>
      <p:ext uri="{BB962C8B-B14F-4D97-AF65-F5344CB8AC3E}">
        <p14:creationId xmlns:p14="http://schemas.microsoft.com/office/powerpoint/2010/main" val="172925128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marL="68580" indent="0">
              <a:buNone/>
            </a:pPr>
            <a:r>
              <a:rPr lang="en-US" altLang="zh-CN" dirty="0"/>
              <a:t>5</a:t>
            </a:r>
            <a:r>
              <a:rPr lang="zh-CN" altLang="en-US" dirty="0" smtClean="0"/>
              <a:t>、如何学习和借鉴？</a:t>
            </a:r>
            <a:endParaRPr lang="en-US" altLang="zh-CN" dirty="0" smtClean="0"/>
          </a:p>
          <a:p>
            <a:pPr marL="68580" indent="0">
              <a:buNone/>
            </a:pPr>
            <a:endParaRPr lang="en-US" altLang="zh-CN" dirty="0"/>
          </a:p>
          <a:p>
            <a:pPr marL="68580" indent="0">
              <a:buNone/>
            </a:pPr>
            <a:r>
              <a:rPr lang="zh-CN" altLang="en-US" dirty="0" smtClean="0"/>
              <a:t>需要考虑的核心因素：</a:t>
            </a:r>
            <a:endParaRPr lang="en-US" altLang="zh-CN" dirty="0" smtClean="0"/>
          </a:p>
          <a:p>
            <a:pPr marL="68580" indent="0">
              <a:buNone/>
            </a:pPr>
            <a:r>
              <a:rPr lang="en-US" altLang="zh-CN" dirty="0" smtClean="0"/>
              <a:t>——</a:t>
            </a:r>
            <a:r>
              <a:rPr lang="zh-CN" altLang="en-US" dirty="0" smtClean="0"/>
              <a:t>国家经济发展战略</a:t>
            </a:r>
            <a:endParaRPr lang="en-US" altLang="zh-CN" dirty="0" smtClean="0"/>
          </a:p>
          <a:p>
            <a:pPr marL="68580" indent="0">
              <a:buNone/>
            </a:pPr>
            <a:r>
              <a:rPr lang="en-US" altLang="zh-CN" dirty="0"/>
              <a:t>—</a:t>
            </a:r>
            <a:r>
              <a:rPr lang="en-US" altLang="zh-CN" dirty="0" smtClean="0"/>
              <a:t>—</a:t>
            </a:r>
            <a:r>
              <a:rPr lang="zh-CN" altLang="en-US" dirty="0" smtClean="0"/>
              <a:t>国家经济发展阶段</a:t>
            </a:r>
            <a:endParaRPr lang="en-US" altLang="zh-CN" dirty="0" smtClean="0"/>
          </a:p>
          <a:p>
            <a:pPr marL="68580" indent="0">
              <a:buNone/>
            </a:pPr>
            <a:r>
              <a:rPr lang="en-US" altLang="zh-CN" dirty="0" smtClean="0"/>
              <a:t>——</a:t>
            </a:r>
            <a:r>
              <a:rPr lang="zh-CN" altLang="en-US" dirty="0" smtClean="0"/>
              <a:t>现有教育体系基础</a:t>
            </a:r>
            <a:endParaRPr lang="zh-CN" altLang="en-US" dirty="0"/>
          </a:p>
        </p:txBody>
      </p:sp>
    </p:spTree>
    <p:extLst>
      <p:ext uri="{BB962C8B-B14F-4D97-AF65-F5344CB8AC3E}">
        <p14:creationId xmlns:p14="http://schemas.microsoft.com/office/powerpoint/2010/main" val="240263009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四、</a:t>
            </a:r>
            <a:r>
              <a:rPr lang="zh-CN" altLang="en-US" dirty="0"/>
              <a:t>地方本科高校转型发展问题的提出</a:t>
            </a:r>
          </a:p>
        </p:txBody>
      </p:sp>
      <p:sp>
        <p:nvSpPr>
          <p:cNvPr id="3" name="内容占位符 2"/>
          <p:cNvSpPr>
            <a:spLocks noGrp="1"/>
          </p:cNvSpPr>
          <p:nvPr>
            <p:ph idx="1"/>
          </p:nvPr>
        </p:nvSpPr>
        <p:spPr/>
        <p:txBody>
          <a:bodyPr>
            <a:normAutofit fontScale="92500" lnSpcReduction="10000"/>
          </a:bodyPr>
          <a:lstStyle/>
          <a:p>
            <a:r>
              <a:rPr lang="zh-CN" altLang="en-US" dirty="0" smtClean="0"/>
              <a:t>国务院职业教育决定</a:t>
            </a:r>
            <a:endParaRPr lang="en-US" altLang="zh-CN" dirty="0" smtClean="0"/>
          </a:p>
          <a:p>
            <a:endParaRPr lang="en-US" altLang="zh-CN" dirty="0"/>
          </a:p>
          <a:p>
            <a:pPr marL="0" indent="0">
              <a:buNone/>
            </a:pPr>
            <a:r>
              <a:rPr lang="zh-CN" altLang="en-US" dirty="0" smtClean="0"/>
              <a:t>“根据区域发展特别是产业转型升级需求，采取试点推动、示范引领等方式，引导一批本科院校向应用技术类型高等学校转型，重点举办本科职业教育。独立学院转设为独立设置高等学校时，鼓励其定位为应用技术类型高等学校。建立高等学校分类体系，实行分类管理，加快建立分类设置、评价、指导、评估、拨款制度。招生、投入等政策措施向应用技术类型高等学校倾斜。”</a:t>
            </a:r>
            <a:endParaRPr lang="zh-CN" altLang="en-US" dirty="0"/>
          </a:p>
        </p:txBody>
      </p:sp>
    </p:spTree>
    <p:extLst>
      <p:ext uri="{BB962C8B-B14F-4D97-AF65-F5344CB8AC3E}">
        <p14:creationId xmlns:p14="http://schemas.microsoft.com/office/powerpoint/2010/main" val="81717014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5</a:t>
            </a:r>
            <a:r>
              <a:rPr lang="zh-CN" altLang="en-US" dirty="0" smtClean="0"/>
              <a:t>月</a:t>
            </a:r>
            <a:r>
              <a:rPr lang="en-US" altLang="zh-CN" dirty="0" smtClean="0"/>
              <a:t>2</a:t>
            </a:r>
            <a:r>
              <a:rPr lang="zh-CN" altLang="en-US" dirty="0" smtClean="0"/>
              <a:t>日，教育部党组会议原则通过了发展规划司关于推动地方本科高校转型发展的建议。</a:t>
            </a:r>
            <a:endParaRPr lang="en-US" altLang="zh-CN" dirty="0" smtClean="0"/>
          </a:p>
          <a:p>
            <a:r>
              <a:rPr lang="en-US" altLang="zh-CN" dirty="0" smtClean="0"/>
              <a:t>6</a:t>
            </a:r>
            <a:r>
              <a:rPr lang="zh-CN" altLang="en-US" dirty="0" smtClean="0"/>
              <a:t>月</a:t>
            </a:r>
            <a:r>
              <a:rPr lang="en-US" altLang="zh-CN" dirty="0" smtClean="0"/>
              <a:t>28</a:t>
            </a:r>
            <a:r>
              <a:rPr lang="zh-CN" altLang="en-US" dirty="0" smtClean="0"/>
              <a:t>日，应用技术大学（学院）联盟成立。</a:t>
            </a:r>
            <a:endParaRPr lang="en-US" altLang="zh-CN" dirty="0" smtClean="0"/>
          </a:p>
          <a:p>
            <a:r>
              <a:rPr lang="en-US" altLang="zh-CN" dirty="0" smtClean="0"/>
              <a:t>10</a:t>
            </a:r>
            <a:r>
              <a:rPr lang="zh-CN" altLang="en-US" dirty="0" smtClean="0"/>
              <a:t>月</a:t>
            </a:r>
            <a:r>
              <a:rPr lang="en-US" altLang="zh-CN" dirty="0" smtClean="0"/>
              <a:t>21</a:t>
            </a:r>
            <a:r>
              <a:rPr lang="zh-CN" altLang="en-US" dirty="0" smtClean="0"/>
              <a:t>日，地方高校转型发展的改革创新实践专栏设立。</a:t>
            </a:r>
            <a:endParaRPr lang="en-US" altLang="zh-CN" dirty="0" smtClean="0"/>
          </a:p>
          <a:p>
            <a:r>
              <a:rPr lang="en-US" altLang="zh-CN" dirty="0" smtClean="0"/>
              <a:t>12</a:t>
            </a:r>
            <a:r>
              <a:rPr lang="zh-CN" altLang="en-US" dirty="0" smtClean="0"/>
              <a:t>月，地方高校转型发展的三篇报告公开发表。</a:t>
            </a:r>
            <a:endParaRPr lang="zh-CN" altLang="en-US" dirty="0"/>
          </a:p>
        </p:txBody>
      </p:sp>
    </p:spTree>
    <p:extLst>
      <p:ext uri="{BB962C8B-B14F-4D97-AF65-F5344CB8AC3E}">
        <p14:creationId xmlns:p14="http://schemas.microsoft.com/office/powerpoint/2010/main" val="30992548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marL="0" indent="0">
              <a:buNone/>
            </a:pPr>
            <a:r>
              <a:rPr lang="en-US" altLang="zh-CN" dirty="0" smtClean="0"/>
              <a:t>1</a:t>
            </a:r>
            <a:r>
              <a:rPr lang="zh-CN" altLang="en-US" dirty="0" smtClean="0"/>
              <a:t>、要解决什么问题：</a:t>
            </a:r>
            <a:endParaRPr lang="en-US" altLang="zh-CN" dirty="0" smtClean="0"/>
          </a:p>
          <a:p>
            <a:pPr marL="0" indent="0">
              <a:buNone/>
            </a:pPr>
            <a:r>
              <a:rPr lang="zh-CN" altLang="en-US" dirty="0" smtClean="0"/>
              <a:t>在制度设计上：</a:t>
            </a:r>
            <a:endParaRPr lang="en-US" altLang="zh-CN" dirty="0" smtClean="0"/>
          </a:p>
          <a:p>
            <a:pPr marL="0" indent="0">
              <a:buNone/>
            </a:pPr>
            <a:r>
              <a:rPr lang="en-US" altLang="zh-CN" dirty="0" smtClean="0"/>
              <a:t>——</a:t>
            </a:r>
            <a:r>
              <a:rPr lang="zh-CN" altLang="en-US" dirty="0" smtClean="0"/>
              <a:t>如何建构本科阶段的职业教育？</a:t>
            </a:r>
            <a:endParaRPr lang="en-US" altLang="zh-CN" dirty="0" smtClean="0"/>
          </a:p>
          <a:p>
            <a:pPr marL="0" indent="0">
              <a:buNone/>
            </a:pPr>
            <a:r>
              <a:rPr lang="en-US" altLang="zh-CN" dirty="0" smtClean="0"/>
              <a:t>——</a:t>
            </a:r>
            <a:r>
              <a:rPr lang="zh-CN" altLang="en-US" dirty="0" smtClean="0"/>
              <a:t>如何实现高等学校的分类管理？</a:t>
            </a:r>
            <a:endParaRPr lang="en-US" altLang="zh-CN" dirty="0" smtClean="0"/>
          </a:p>
          <a:p>
            <a:pPr marL="0" indent="0">
              <a:buNone/>
            </a:pPr>
            <a:r>
              <a:rPr lang="en-US" altLang="zh-CN" dirty="0" smtClean="0"/>
              <a:t>——</a:t>
            </a:r>
            <a:r>
              <a:rPr lang="zh-CN" altLang="en-US" dirty="0" smtClean="0"/>
              <a:t>如何带动中高职衔接？</a:t>
            </a:r>
            <a:endParaRPr lang="en-US" altLang="zh-CN" dirty="0" smtClean="0"/>
          </a:p>
          <a:p>
            <a:pPr marL="0" indent="0">
              <a:buNone/>
            </a:pPr>
            <a:r>
              <a:rPr lang="en-US" altLang="zh-CN" dirty="0" smtClean="0"/>
              <a:t>——</a:t>
            </a:r>
            <a:r>
              <a:rPr lang="zh-CN" altLang="en-US" dirty="0" smtClean="0"/>
              <a:t>如何促进终身教育发展？</a:t>
            </a:r>
            <a:endParaRPr lang="zh-CN" altLang="en-US" dirty="0"/>
          </a:p>
        </p:txBody>
      </p:sp>
    </p:spTree>
    <p:extLst>
      <p:ext uri="{BB962C8B-B14F-4D97-AF65-F5344CB8AC3E}">
        <p14:creationId xmlns:p14="http://schemas.microsoft.com/office/powerpoint/2010/main" val="249146084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kumimoji="1" lang="zh-CN" altLang="en-US"/>
          </a:p>
        </p:txBody>
      </p:sp>
      <p:sp>
        <p:nvSpPr>
          <p:cNvPr id="3" name="内容占位符 2"/>
          <p:cNvSpPr>
            <a:spLocks noGrp="1"/>
          </p:cNvSpPr>
          <p:nvPr>
            <p:ph idx="1"/>
          </p:nvPr>
        </p:nvSpPr>
        <p:spPr/>
        <p:txBody>
          <a:bodyPr/>
          <a:lstStyle/>
          <a:p>
            <a:r>
              <a:rPr kumimoji="1" lang="zh-CN" altLang="en-US" dirty="0" smtClean="0"/>
              <a:t>在难题破解上：</a:t>
            </a:r>
            <a:endParaRPr kumimoji="1" lang="en-US" altLang="zh-CN" dirty="0" smtClean="0"/>
          </a:p>
          <a:p>
            <a:pPr marL="0" indent="0">
              <a:buNone/>
            </a:pPr>
            <a:r>
              <a:rPr kumimoji="1" lang="zh-CN" altLang="en-US" dirty="0" smtClean="0"/>
              <a:t>最难就业季：</a:t>
            </a:r>
            <a:r>
              <a:rPr kumimoji="1" lang="en-US" altLang="zh-CN" dirty="0" smtClean="0"/>
              <a:t>699</a:t>
            </a:r>
            <a:r>
              <a:rPr kumimoji="1" lang="zh-CN" altLang="en-US" dirty="0" smtClean="0"/>
              <a:t>万。</a:t>
            </a:r>
            <a:endParaRPr kumimoji="1" lang="en-US" altLang="zh-CN" dirty="0" smtClean="0"/>
          </a:p>
          <a:p>
            <a:pPr marL="0" indent="0">
              <a:buNone/>
            </a:pPr>
            <a:r>
              <a:rPr kumimoji="1" lang="zh-CN" altLang="en-US" dirty="0" smtClean="0"/>
              <a:t>更难就业季：</a:t>
            </a:r>
            <a:r>
              <a:rPr kumimoji="1" lang="en-US" altLang="zh-CN" dirty="0" smtClean="0"/>
              <a:t>729</a:t>
            </a:r>
            <a:r>
              <a:rPr kumimoji="1" lang="zh-CN" altLang="en-US" dirty="0" smtClean="0"/>
              <a:t>万。</a:t>
            </a:r>
            <a:endParaRPr kumimoji="1" lang="en-US" altLang="zh-CN" dirty="0" smtClean="0"/>
          </a:p>
          <a:p>
            <a:pPr marL="0" indent="0">
              <a:buNone/>
            </a:pPr>
            <a:r>
              <a:rPr kumimoji="1" lang="zh-CN" altLang="en-US" dirty="0" smtClean="0"/>
              <a:t>更更难。。。。</a:t>
            </a:r>
            <a:endParaRPr kumimoji="1" lang="en-US" altLang="zh-CN" dirty="0" smtClean="0"/>
          </a:p>
          <a:p>
            <a:pPr marL="0" indent="0">
              <a:buNone/>
            </a:pPr>
            <a:endParaRPr kumimoji="1" lang="en-US" altLang="zh-CN" dirty="0"/>
          </a:p>
          <a:p>
            <a:pPr marL="0" indent="0">
              <a:buNone/>
            </a:pPr>
            <a:r>
              <a:rPr kumimoji="1" lang="zh-CN" altLang="en-US" dirty="0" smtClean="0"/>
              <a:t>初次就业率</a:t>
            </a:r>
            <a:r>
              <a:rPr kumimoji="1" lang="en-US" altLang="zh-CN" dirty="0" smtClean="0"/>
              <a:t>74</a:t>
            </a:r>
            <a:r>
              <a:rPr kumimoji="1" lang="zh-CN" altLang="en-US" dirty="0" smtClean="0"/>
              <a:t>％。</a:t>
            </a:r>
            <a:endParaRPr kumimoji="1" lang="en-US" altLang="zh-CN" dirty="0" smtClean="0"/>
          </a:p>
          <a:p>
            <a:pPr marL="0" indent="0">
              <a:buNone/>
            </a:pPr>
            <a:r>
              <a:rPr kumimoji="1" lang="zh-CN" altLang="en-US" dirty="0" smtClean="0"/>
              <a:t>本科毕业生起薪</a:t>
            </a:r>
            <a:r>
              <a:rPr kumimoji="1" lang="en-US" altLang="zh-CN" dirty="0" smtClean="0"/>
              <a:t>》2000</a:t>
            </a:r>
            <a:r>
              <a:rPr kumimoji="1" lang="zh-CN" altLang="en-US" dirty="0" smtClean="0"/>
              <a:t>元。</a:t>
            </a:r>
            <a:endParaRPr kumimoji="1" lang="zh-CN" altLang="en-US" dirty="0"/>
          </a:p>
        </p:txBody>
      </p:sp>
    </p:spTree>
    <p:extLst>
      <p:ext uri="{BB962C8B-B14F-4D97-AF65-F5344CB8AC3E}">
        <p14:creationId xmlns:p14="http://schemas.microsoft.com/office/powerpoint/2010/main" val="171420809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smtClean="0"/>
              <a:t>历史的追问</a:t>
            </a:r>
            <a:endParaRPr kumimoji="1" lang="zh-CN" altLang="en-US" dirty="0"/>
          </a:p>
        </p:txBody>
      </p:sp>
      <p:sp>
        <p:nvSpPr>
          <p:cNvPr id="3" name="内容占位符 2"/>
          <p:cNvSpPr>
            <a:spLocks noGrp="1"/>
          </p:cNvSpPr>
          <p:nvPr>
            <p:ph idx="1"/>
          </p:nvPr>
        </p:nvSpPr>
        <p:spPr/>
        <p:txBody>
          <a:bodyPr>
            <a:normAutofit lnSpcReduction="10000"/>
          </a:bodyPr>
          <a:lstStyle/>
          <a:p>
            <a:r>
              <a:rPr kumimoji="1" lang="zh-CN" altLang="en-US" dirty="0" smtClean="0"/>
              <a:t>为什么高校毕业生成为唯一的就业难题？</a:t>
            </a:r>
            <a:endParaRPr kumimoji="1" lang="en-US" altLang="zh-CN" dirty="0" smtClean="0"/>
          </a:p>
          <a:p>
            <a:pPr marL="68580" indent="0">
              <a:buNone/>
            </a:pPr>
            <a:endParaRPr lang="en-US" altLang="zh-CN" dirty="0" smtClean="0"/>
          </a:p>
          <a:p>
            <a:pPr marL="68580" indent="0">
              <a:buNone/>
            </a:pPr>
            <a:r>
              <a:rPr lang="en-US" altLang="zh-CN" dirty="0" smtClean="0"/>
              <a:t>——</a:t>
            </a:r>
            <a:r>
              <a:rPr lang="zh-CN" altLang="en-US" dirty="0" smtClean="0"/>
              <a:t>总劳动力下降</a:t>
            </a:r>
            <a:r>
              <a:rPr lang="en-US" altLang="zh-CN" dirty="0" smtClean="0"/>
              <a:t>355</a:t>
            </a:r>
            <a:r>
              <a:rPr lang="zh-CN" altLang="en-US" dirty="0" smtClean="0"/>
              <a:t>万。</a:t>
            </a:r>
            <a:endParaRPr lang="en-US" altLang="zh-CN" dirty="0" smtClean="0"/>
          </a:p>
          <a:p>
            <a:pPr marL="68580" indent="0">
              <a:buNone/>
            </a:pPr>
            <a:r>
              <a:rPr lang="en-US" altLang="zh-CN" dirty="0" smtClean="0"/>
              <a:t>——</a:t>
            </a:r>
            <a:r>
              <a:rPr lang="zh-CN" altLang="en-US" dirty="0" smtClean="0"/>
              <a:t>新增劳动力下降</a:t>
            </a:r>
            <a:r>
              <a:rPr lang="en-US" altLang="zh-CN" dirty="0" smtClean="0"/>
              <a:t>40</a:t>
            </a:r>
            <a:r>
              <a:rPr lang="zh-CN" altLang="en-US" dirty="0" smtClean="0"/>
              <a:t>％。</a:t>
            </a:r>
            <a:endParaRPr lang="en-US" altLang="zh-CN" dirty="0" smtClean="0"/>
          </a:p>
          <a:p>
            <a:pPr marL="68580" indent="0">
              <a:buNone/>
            </a:pPr>
            <a:r>
              <a:rPr lang="en-US" altLang="zh-CN" dirty="0" smtClean="0"/>
              <a:t>18</a:t>
            </a:r>
            <a:r>
              <a:rPr lang="zh-CN" altLang="en-US" dirty="0"/>
              <a:t>岁人口：</a:t>
            </a:r>
            <a:endParaRPr lang="en-US" altLang="zh-CN" dirty="0"/>
          </a:p>
          <a:p>
            <a:pPr marL="68580" indent="0">
              <a:buNone/>
            </a:pPr>
            <a:r>
              <a:rPr lang="en-US" altLang="zh-CN" dirty="0"/>
              <a:t>2008</a:t>
            </a:r>
            <a:r>
              <a:rPr lang="zh-CN" altLang="en-US" dirty="0"/>
              <a:t>年：</a:t>
            </a:r>
            <a:r>
              <a:rPr lang="en-US" altLang="zh-CN" dirty="0"/>
              <a:t>2800</a:t>
            </a:r>
            <a:r>
              <a:rPr lang="zh-CN" altLang="en-US" dirty="0"/>
              <a:t>万</a:t>
            </a:r>
            <a:endParaRPr lang="en-US" altLang="zh-CN" dirty="0"/>
          </a:p>
          <a:p>
            <a:pPr marL="68580" indent="0">
              <a:buNone/>
            </a:pPr>
            <a:r>
              <a:rPr lang="en-US" altLang="zh-CN" dirty="0"/>
              <a:t>2012</a:t>
            </a:r>
            <a:r>
              <a:rPr lang="zh-CN" altLang="en-US" dirty="0"/>
              <a:t>年：</a:t>
            </a:r>
            <a:r>
              <a:rPr lang="en-US" altLang="zh-CN" dirty="0"/>
              <a:t>1600</a:t>
            </a:r>
            <a:r>
              <a:rPr lang="zh-CN" altLang="en-US" dirty="0"/>
              <a:t>万</a:t>
            </a:r>
          </a:p>
          <a:p>
            <a:pPr marL="0" indent="0">
              <a:buNone/>
            </a:pPr>
            <a:r>
              <a:rPr kumimoji="1" lang="en-US" altLang="zh-CN" dirty="0" smtClean="0"/>
              <a:t>——</a:t>
            </a:r>
            <a:r>
              <a:rPr kumimoji="1" lang="zh-CN" altLang="en-US" dirty="0" smtClean="0"/>
              <a:t>延迟退休成为社会热点。</a:t>
            </a:r>
            <a:endParaRPr kumimoji="1" lang="zh-CN" altLang="en-US" dirty="0"/>
          </a:p>
        </p:txBody>
      </p:sp>
    </p:spTree>
    <p:extLst>
      <p:ext uri="{BB962C8B-B14F-4D97-AF65-F5344CB8AC3E}">
        <p14:creationId xmlns:p14="http://schemas.microsoft.com/office/powerpoint/2010/main" val="300898224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kumimoji="1" lang="zh-CN" altLang="en-US"/>
          </a:p>
        </p:txBody>
      </p:sp>
      <p:sp>
        <p:nvSpPr>
          <p:cNvPr id="3" name="内容占位符 2"/>
          <p:cNvSpPr>
            <a:spLocks noGrp="1"/>
          </p:cNvSpPr>
          <p:nvPr>
            <p:ph idx="1"/>
          </p:nvPr>
        </p:nvSpPr>
        <p:spPr/>
        <p:txBody>
          <a:bodyPr/>
          <a:lstStyle/>
          <a:p>
            <a:r>
              <a:rPr kumimoji="1" lang="zh-CN" altLang="en-US" dirty="0" smtClean="0"/>
              <a:t>这意味着每年高等教育的直接经济损失：</a:t>
            </a:r>
            <a:endParaRPr kumimoji="1" lang="en-US" altLang="zh-CN" dirty="0" smtClean="0"/>
          </a:p>
          <a:p>
            <a:endParaRPr kumimoji="1" lang="en-US" altLang="zh-CN" dirty="0"/>
          </a:p>
          <a:p>
            <a:r>
              <a:rPr kumimoji="1" lang="en-US" altLang="zh-CN" sz="4400" dirty="0" smtClean="0"/>
              <a:t>2730</a:t>
            </a:r>
            <a:r>
              <a:rPr kumimoji="1" lang="zh-CN" altLang="en-US" sz="4400" dirty="0" smtClean="0"/>
              <a:t>亿</a:t>
            </a:r>
            <a:endParaRPr kumimoji="1" lang="zh-CN" altLang="en-US" sz="4400" dirty="0"/>
          </a:p>
        </p:txBody>
      </p:sp>
    </p:spTree>
    <p:extLst>
      <p:ext uri="{BB962C8B-B14F-4D97-AF65-F5344CB8AC3E}">
        <p14:creationId xmlns:p14="http://schemas.microsoft.com/office/powerpoint/2010/main" val="216388234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十八届三中全会决定</a:t>
            </a:r>
          </a:p>
        </p:txBody>
      </p:sp>
      <p:sp>
        <p:nvSpPr>
          <p:cNvPr id="3" name="内容占位符 2"/>
          <p:cNvSpPr>
            <a:spLocks noGrp="1"/>
          </p:cNvSpPr>
          <p:nvPr>
            <p:ph idx="1"/>
          </p:nvPr>
        </p:nvSpPr>
        <p:spPr/>
        <p:txBody>
          <a:bodyPr/>
          <a:lstStyle/>
          <a:p>
            <a:endParaRPr lang="en-US" altLang="zh-CN" dirty="0" smtClean="0"/>
          </a:p>
          <a:p>
            <a:endParaRPr lang="en-US" altLang="zh-CN" dirty="0"/>
          </a:p>
          <a:p>
            <a:pPr marL="0" indent="0">
              <a:buNone/>
            </a:pPr>
            <a:r>
              <a:rPr lang="zh-CN" altLang="en-US" dirty="0" smtClean="0"/>
              <a:t>“建立现代职业教育体系”</a:t>
            </a:r>
            <a:endParaRPr lang="en-US" altLang="zh-CN" dirty="0" smtClean="0"/>
          </a:p>
          <a:p>
            <a:pPr marL="0" indent="0">
              <a:buNone/>
            </a:pPr>
            <a:r>
              <a:rPr lang="zh-CN" altLang="en-US" dirty="0" smtClean="0"/>
              <a:t>“推进产教融合和校企合作”</a:t>
            </a:r>
            <a:endParaRPr lang="en-US" altLang="zh-CN" dirty="0" smtClean="0"/>
          </a:p>
          <a:p>
            <a:pPr marL="0" indent="0">
              <a:buNone/>
            </a:pPr>
            <a:r>
              <a:rPr lang="zh-CN" altLang="zh-CN" dirty="0" smtClean="0"/>
              <a:t>“</a:t>
            </a:r>
            <a:r>
              <a:rPr lang="zh-CN" altLang="en-US" dirty="0" smtClean="0"/>
              <a:t>促进高校办出特色争创一流”</a:t>
            </a:r>
            <a:endParaRPr lang="en-US" altLang="zh-CN" dirty="0" smtClean="0"/>
          </a:p>
          <a:p>
            <a:pPr marL="0" indent="0">
              <a:buNone/>
            </a:pPr>
            <a:endParaRPr lang="zh-CN" altLang="en-US" dirty="0"/>
          </a:p>
        </p:txBody>
      </p:sp>
    </p:spTree>
    <p:extLst>
      <p:ext uri="{BB962C8B-B14F-4D97-AF65-F5344CB8AC3E}">
        <p14:creationId xmlns:p14="http://schemas.microsoft.com/office/powerpoint/2010/main" val="209610644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kumimoji="1" lang="zh-CN" altLang="en-US"/>
          </a:p>
        </p:txBody>
      </p:sp>
      <p:sp>
        <p:nvSpPr>
          <p:cNvPr id="3" name="内容占位符 2"/>
          <p:cNvSpPr>
            <a:spLocks noGrp="1"/>
          </p:cNvSpPr>
          <p:nvPr>
            <p:ph idx="1"/>
          </p:nvPr>
        </p:nvSpPr>
        <p:spPr/>
        <p:txBody>
          <a:bodyPr/>
          <a:lstStyle/>
          <a:p>
            <a:r>
              <a:rPr kumimoji="1" lang="zh-CN" altLang="en-US" dirty="0" smtClean="0"/>
              <a:t>即使是已经就业的毕业生，在许多优势企业，仍然意味着</a:t>
            </a:r>
            <a:r>
              <a:rPr kumimoji="1" lang="en-US" altLang="zh-CN" dirty="0" smtClean="0"/>
              <a:t>1</a:t>
            </a:r>
            <a:r>
              <a:rPr kumimoji="1" lang="zh-CN" altLang="en-US" dirty="0" smtClean="0"/>
              <a:t>－</a:t>
            </a:r>
            <a:r>
              <a:rPr kumimoji="1" lang="en-US" altLang="zh-CN" dirty="0" smtClean="0"/>
              <a:t>2</a:t>
            </a:r>
            <a:r>
              <a:rPr kumimoji="1" lang="zh-CN" altLang="en-US" dirty="0" smtClean="0"/>
              <a:t>年的培训。</a:t>
            </a:r>
            <a:endParaRPr kumimoji="1" lang="en-US" altLang="zh-CN" dirty="0" smtClean="0"/>
          </a:p>
          <a:p>
            <a:endParaRPr kumimoji="1" lang="en-US" altLang="zh-CN" dirty="0"/>
          </a:p>
          <a:p>
            <a:r>
              <a:rPr kumimoji="1" lang="zh-CN" altLang="en-US" dirty="0" smtClean="0"/>
              <a:t>以及每一个人</a:t>
            </a:r>
            <a:r>
              <a:rPr kumimoji="1" lang="en-US" altLang="zh-CN" dirty="0" smtClean="0"/>
              <a:t>10</a:t>
            </a:r>
            <a:r>
              <a:rPr kumimoji="1" lang="zh-CN" altLang="en-US" dirty="0" smtClean="0"/>
              <a:t>－</a:t>
            </a:r>
            <a:r>
              <a:rPr kumimoji="1" lang="en-US" altLang="zh-CN" dirty="0" smtClean="0"/>
              <a:t>20</a:t>
            </a:r>
            <a:r>
              <a:rPr kumimoji="1" lang="zh-CN" altLang="en-US" dirty="0" smtClean="0"/>
              <a:t>万的培训支出。</a:t>
            </a:r>
            <a:endParaRPr kumimoji="1" lang="zh-CN" altLang="en-US" dirty="0"/>
          </a:p>
        </p:txBody>
      </p:sp>
    </p:spTree>
    <p:extLst>
      <p:ext uri="{BB962C8B-B14F-4D97-AF65-F5344CB8AC3E}">
        <p14:creationId xmlns:p14="http://schemas.microsoft.com/office/powerpoint/2010/main" val="320311613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kumimoji="1" lang="zh-CN" altLang="en-US"/>
          </a:p>
        </p:txBody>
      </p:sp>
      <p:sp>
        <p:nvSpPr>
          <p:cNvPr id="3" name="内容占位符 2"/>
          <p:cNvSpPr>
            <a:spLocks noGrp="1"/>
          </p:cNvSpPr>
          <p:nvPr>
            <p:ph idx="1"/>
          </p:nvPr>
        </p:nvSpPr>
        <p:spPr/>
        <p:txBody>
          <a:bodyPr/>
          <a:lstStyle/>
          <a:p>
            <a:endParaRPr kumimoji="1" lang="en-US" altLang="zh-CN" dirty="0" smtClean="0"/>
          </a:p>
          <a:p>
            <a:endParaRPr kumimoji="1" lang="en-US" altLang="zh-CN" dirty="0"/>
          </a:p>
          <a:p>
            <a:r>
              <a:rPr kumimoji="1" lang="zh-CN" altLang="en-US" sz="4000" dirty="0" smtClean="0"/>
              <a:t>意味着每年</a:t>
            </a:r>
            <a:r>
              <a:rPr kumimoji="1" lang="en-US" altLang="zh-CN" sz="4000" dirty="0" smtClean="0"/>
              <a:t>200</a:t>
            </a:r>
            <a:r>
              <a:rPr kumimoji="1" lang="zh-CN" altLang="en-US" sz="4000" dirty="0" smtClean="0"/>
              <a:t>万个家庭的痛苦和无奈。</a:t>
            </a:r>
            <a:endParaRPr kumimoji="1" lang="zh-CN" altLang="en-US" sz="4000" dirty="0"/>
          </a:p>
        </p:txBody>
      </p:sp>
    </p:spTree>
    <p:extLst>
      <p:ext uri="{BB962C8B-B14F-4D97-AF65-F5344CB8AC3E}">
        <p14:creationId xmlns:p14="http://schemas.microsoft.com/office/powerpoint/2010/main" val="275837159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kumimoji="1" lang="zh-CN" altLang="en-US"/>
          </a:p>
        </p:txBody>
      </p:sp>
      <p:sp>
        <p:nvSpPr>
          <p:cNvPr id="3" name="内容占位符 2"/>
          <p:cNvSpPr>
            <a:spLocks noGrp="1"/>
          </p:cNvSpPr>
          <p:nvPr>
            <p:ph idx="1"/>
          </p:nvPr>
        </p:nvSpPr>
        <p:spPr/>
        <p:txBody>
          <a:bodyPr/>
          <a:lstStyle/>
          <a:p>
            <a:r>
              <a:rPr kumimoji="1" lang="zh-CN" altLang="en-US" dirty="0" smtClean="0"/>
              <a:t>哪些学校的毕业生是就业的难中之难？</a:t>
            </a:r>
            <a:endParaRPr kumimoji="1" lang="en-US" altLang="zh-CN" dirty="0" smtClean="0"/>
          </a:p>
          <a:p>
            <a:pPr marL="0" indent="0">
              <a:buNone/>
            </a:pPr>
            <a:endParaRPr kumimoji="1" lang="en-US" altLang="zh-CN" dirty="0" smtClean="0"/>
          </a:p>
          <a:p>
            <a:pPr marL="0" indent="0">
              <a:buNone/>
            </a:pPr>
            <a:r>
              <a:rPr kumimoji="1" lang="zh-CN" altLang="en-US" dirty="0" smtClean="0"/>
              <a:t>在高校毕业生</a:t>
            </a:r>
            <a:r>
              <a:rPr kumimoji="1" lang="en-US" altLang="zh-CN" dirty="0" smtClean="0"/>
              <a:t>26</a:t>
            </a:r>
            <a:r>
              <a:rPr kumimoji="1" lang="zh-CN" altLang="en-US" dirty="0" smtClean="0"/>
              <a:t>％的未就业人群中，大部分来自于地方本科尤其是一部分二、三本高校。</a:t>
            </a:r>
            <a:endParaRPr kumimoji="1" lang="en-US" altLang="zh-CN" dirty="0" smtClean="0"/>
          </a:p>
          <a:p>
            <a:pPr marL="0" indent="0">
              <a:buNone/>
            </a:pPr>
            <a:endParaRPr kumimoji="1" lang="zh-CN" altLang="en-US" dirty="0"/>
          </a:p>
        </p:txBody>
      </p:sp>
    </p:spTree>
    <p:extLst>
      <p:ext uri="{BB962C8B-B14F-4D97-AF65-F5344CB8AC3E}">
        <p14:creationId xmlns:p14="http://schemas.microsoft.com/office/powerpoint/2010/main" val="414544078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kumimoji="1" lang="zh-CN" altLang="en-US"/>
          </a:p>
        </p:txBody>
      </p:sp>
      <p:sp>
        <p:nvSpPr>
          <p:cNvPr id="3" name="内容占位符 2"/>
          <p:cNvSpPr>
            <a:spLocks noGrp="1"/>
          </p:cNvSpPr>
          <p:nvPr>
            <p:ph idx="1"/>
          </p:nvPr>
        </p:nvSpPr>
        <p:spPr/>
        <p:txBody>
          <a:bodyPr/>
          <a:lstStyle/>
          <a:p>
            <a:r>
              <a:rPr kumimoji="1" lang="zh-CN" altLang="en-US" dirty="0" smtClean="0"/>
              <a:t>没有需求？！</a:t>
            </a:r>
            <a:endParaRPr kumimoji="1" lang="en-US" altLang="zh-CN" dirty="0" smtClean="0"/>
          </a:p>
          <a:p>
            <a:pPr marL="0" indent="0">
              <a:buNone/>
            </a:pPr>
            <a:endParaRPr kumimoji="1" lang="en-US" altLang="zh-CN" dirty="0" smtClean="0"/>
          </a:p>
          <a:p>
            <a:pPr marL="0" indent="0">
              <a:buNone/>
            </a:pPr>
            <a:r>
              <a:rPr kumimoji="1" lang="en-US" altLang="zh-CN" dirty="0" smtClean="0"/>
              <a:t>——</a:t>
            </a:r>
            <a:r>
              <a:rPr kumimoji="1" lang="zh-CN" altLang="en-US" dirty="0" smtClean="0"/>
              <a:t>有没有需求是建立在对整个产业链及其技术水平的分析之上的。</a:t>
            </a:r>
            <a:endParaRPr kumimoji="1" lang="en-US" altLang="zh-CN" dirty="0"/>
          </a:p>
          <a:p>
            <a:pPr marL="0" indent="0">
              <a:buNone/>
            </a:pPr>
            <a:r>
              <a:rPr kumimoji="1" lang="en-US" altLang="zh-CN" dirty="0" smtClean="0"/>
              <a:t>——</a:t>
            </a:r>
            <a:r>
              <a:rPr kumimoji="1" lang="zh-CN" altLang="en-US" dirty="0" smtClean="0"/>
              <a:t>在产业转型＼技术进步过程中，本科层次的技术技能人才构成了人才需求增量中的重要部分。</a:t>
            </a:r>
            <a:endParaRPr kumimoji="1" lang="en-US" altLang="zh-CN" dirty="0" smtClean="0"/>
          </a:p>
          <a:p>
            <a:pPr marL="0" indent="0">
              <a:buNone/>
            </a:pPr>
            <a:endParaRPr kumimoji="1" lang="zh-CN" altLang="en-US" dirty="0"/>
          </a:p>
        </p:txBody>
      </p:sp>
    </p:spTree>
    <p:extLst>
      <p:ext uri="{BB962C8B-B14F-4D97-AF65-F5344CB8AC3E}">
        <p14:creationId xmlns:p14="http://schemas.microsoft.com/office/powerpoint/2010/main" val="246685760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a:t>
            </a:r>
            <a:r>
              <a:rPr lang="zh-CN" altLang="en-US" dirty="0" smtClean="0"/>
              <a:t>、需求</a:t>
            </a:r>
            <a:endParaRPr lang="zh-CN" altLang="en-US" dirty="0"/>
          </a:p>
        </p:txBody>
      </p:sp>
      <p:graphicFrame>
        <p:nvGraphicFramePr>
          <p:cNvPr id="4" name="内容占位符 3"/>
          <p:cNvGraphicFramePr>
            <a:graphicFrameLocks noGrp="1" noChangeAspect="1"/>
          </p:cNvGraphicFramePr>
          <p:nvPr>
            <p:ph idx="1"/>
            <p:extLst>
              <p:ext uri="{D42A27DB-BD31-4B8C-83A1-F6EECF244321}">
                <p14:modId xmlns:p14="http://schemas.microsoft.com/office/powerpoint/2010/main" val="831844524"/>
              </p:ext>
            </p:extLst>
          </p:nvPr>
        </p:nvGraphicFramePr>
        <p:xfrm>
          <a:off x="1984375" y="1628775"/>
          <a:ext cx="5103813" cy="4752975"/>
        </p:xfrm>
        <a:graphic>
          <a:graphicData uri="http://schemas.openxmlformats.org/presentationml/2006/ole">
            <mc:AlternateContent xmlns:mc="http://schemas.openxmlformats.org/markup-compatibility/2006">
              <mc:Choice xmlns:v="urn:schemas-microsoft-com:vml" Requires="v">
                <p:oleObj spid="_x0000_s4122" name="Visio" r:id="rId3" imgW="3604632" imgH="3358344" progId="Visio.Drawing.11">
                  <p:embed/>
                </p:oleObj>
              </mc:Choice>
              <mc:Fallback>
                <p:oleObj name="Visio" r:id="rId3" imgW="3604632" imgH="3358344"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4375" y="1628775"/>
                        <a:ext cx="5103813" cy="475297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98020702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2</a:t>
            </a:r>
            <a:r>
              <a:rPr lang="zh-CN" altLang="en-US" dirty="0" smtClean="0"/>
              <a:t>、类型</a:t>
            </a:r>
            <a:endParaRPr lang="zh-CN" altLang="en-US" dirty="0"/>
          </a:p>
        </p:txBody>
      </p:sp>
      <p:pic>
        <p:nvPicPr>
          <p:cNvPr id="4" name="Picture 9"/>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552" y="1484784"/>
            <a:ext cx="8352928" cy="439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2048394"/>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3</a:t>
            </a:r>
            <a:r>
              <a:rPr lang="zh-CN" altLang="en-US" dirty="0" smtClean="0"/>
              <a:t>、成长路线</a:t>
            </a:r>
            <a:endParaRPr lang="zh-CN" altLang="en-US" dirty="0"/>
          </a:p>
        </p:txBody>
      </p:sp>
      <p:graphicFrame>
        <p:nvGraphicFramePr>
          <p:cNvPr id="11" name="内容占位符 10"/>
          <p:cNvGraphicFramePr>
            <a:graphicFrameLocks noGrp="1" noChangeAspect="1"/>
          </p:cNvGraphicFramePr>
          <p:nvPr>
            <p:ph idx="1"/>
          </p:nvPr>
        </p:nvGraphicFramePr>
        <p:xfrm>
          <a:off x="1760538" y="1600200"/>
          <a:ext cx="5622925" cy="4524375"/>
        </p:xfrm>
        <a:graphic>
          <a:graphicData uri="http://schemas.openxmlformats.org/presentationml/2006/ole">
            <mc:AlternateContent xmlns:mc="http://schemas.openxmlformats.org/markup-compatibility/2006">
              <mc:Choice xmlns:v="urn:schemas-microsoft-com:vml" Requires="v">
                <p:oleObj spid="_x0000_s3098" name="Visio" r:id="rId3" imgW="6074515" imgH="4888669" progId="Visio.Drawing.11">
                  <p:embed/>
                </p:oleObj>
              </mc:Choice>
              <mc:Fallback>
                <p:oleObj name="Visio" r:id="rId3" imgW="6074515" imgH="4888669"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0538" y="1600200"/>
                        <a:ext cx="5622925"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56178874"/>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kumimoji="1" lang="zh-CN" altLang="en-US"/>
          </a:p>
        </p:txBody>
      </p:sp>
      <p:sp>
        <p:nvSpPr>
          <p:cNvPr id="3" name="内容占位符 2"/>
          <p:cNvSpPr>
            <a:spLocks noGrp="1"/>
          </p:cNvSpPr>
          <p:nvPr>
            <p:ph idx="1"/>
          </p:nvPr>
        </p:nvSpPr>
        <p:spPr/>
        <p:txBody>
          <a:bodyPr/>
          <a:lstStyle/>
          <a:p>
            <a:r>
              <a:rPr kumimoji="1" lang="zh-CN" altLang="en-US" dirty="0" smtClean="0"/>
              <a:t>我们的结论：</a:t>
            </a:r>
            <a:endParaRPr kumimoji="1" lang="en-US" altLang="zh-CN" dirty="0" smtClean="0"/>
          </a:p>
          <a:p>
            <a:endParaRPr kumimoji="1" lang="en-US" altLang="zh-CN" dirty="0"/>
          </a:p>
          <a:p>
            <a:pPr marL="0" indent="0">
              <a:buNone/>
            </a:pPr>
            <a:r>
              <a:rPr kumimoji="1" lang="en-US" altLang="zh-CN" dirty="0" smtClean="0"/>
              <a:t>1</a:t>
            </a:r>
            <a:r>
              <a:rPr kumimoji="1" lang="zh-CN" altLang="en-US" dirty="0" smtClean="0"/>
              <a:t>、在本科阶段，人才的供给和需求发生了严重的结构性错位。</a:t>
            </a:r>
            <a:endParaRPr kumimoji="1" lang="en-US" altLang="zh-CN" dirty="0" smtClean="0"/>
          </a:p>
          <a:p>
            <a:pPr marL="0" indent="0">
              <a:buNone/>
            </a:pPr>
            <a:r>
              <a:rPr kumimoji="1" lang="en-US" altLang="zh-CN" dirty="0" smtClean="0"/>
              <a:t>2</a:t>
            </a:r>
            <a:r>
              <a:rPr kumimoji="1" lang="zh-CN" altLang="en-US" dirty="0" smtClean="0"/>
              <a:t>、高等教育结构调整的核心是类型结构的调整，才能真正明确学校定位，才能真正提高质量，才能真正实现内涵发展。</a:t>
            </a:r>
            <a:endParaRPr kumimoji="1" lang="zh-CN" altLang="en-US" dirty="0"/>
          </a:p>
        </p:txBody>
      </p:sp>
    </p:spTree>
    <p:extLst>
      <p:ext uri="{BB962C8B-B14F-4D97-AF65-F5344CB8AC3E}">
        <p14:creationId xmlns:p14="http://schemas.microsoft.com/office/powerpoint/2010/main" val="1301473133"/>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kumimoji="1" lang="zh-CN" altLang="en-US"/>
          </a:p>
        </p:txBody>
      </p:sp>
      <p:sp>
        <p:nvSpPr>
          <p:cNvPr id="3" name="内容占位符 2"/>
          <p:cNvSpPr>
            <a:spLocks noGrp="1"/>
          </p:cNvSpPr>
          <p:nvPr>
            <p:ph idx="1"/>
          </p:nvPr>
        </p:nvSpPr>
        <p:spPr/>
        <p:txBody>
          <a:bodyPr>
            <a:normAutofit fontScale="47500" lnSpcReduction="20000"/>
          </a:bodyPr>
          <a:lstStyle/>
          <a:p>
            <a:pPr marL="68580" indent="0">
              <a:buNone/>
            </a:pPr>
            <a:r>
              <a:rPr lang="zh-CN" altLang="en-US" dirty="0" smtClean="0"/>
              <a:t>调研：</a:t>
            </a:r>
            <a:r>
              <a:rPr lang="en-US" altLang="zh-CN" dirty="0" smtClean="0"/>
              <a:t>90</a:t>
            </a:r>
            <a:r>
              <a:rPr lang="zh-CN" altLang="en-US" dirty="0" smtClean="0"/>
              <a:t>％的高技术企业</a:t>
            </a:r>
            <a:endParaRPr lang="en-US" altLang="zh-CN" dirty="0" smtClean="0"/>
          </a:p>
          <a:p>
            <a:pPr marL="68580" indent="0">
              <a:buNone/>
            </a:pPr>
            <a:endParaRPr lang="en-US" altLang="zh-CN" dirty="0" smtClean="0"/>
          </a:p>
          <a:p>
            <a:pPr marL="68580" indent="0">
              <a:buNone/>
            </a:pPr>
            <a:r>
              <a:rPr lang="zh-CN" altLang="en-US" dirty="0" smtClean="0"/>
              <a:t>实例：</a:t>
            </a:r>
            <a:endParaRPr lang="en-US" altLang="zh-CN" dirty="0" smtClean="0"/>
          </a:p>
          <a:p>
            <a:pPr marL="68580" indent="0">
              <a:buNone/>
            </a:pPr>
            <a:r>
              <a:rPr lang="zh-CN" altLang="en-US" dirty="0" smtClean="0"/>
              <a:t>软件工人</a:t>
            </a:r>
            <a:endParaRPr lang="en-US" altLang="zh-CN" dirty="0" smtClean="0"/>
          </a:p>
          <a:p>
            <a:pPr marL="68580" indent="0">
              <a:buNone/>
            </a:pPr>
            <a:r>
              <a:rPr lang="zh-CN" altLang="en-US" dirty="0" smtClean="0"/>
              <a:t>大型数控加工中心</a:t>
            </a:r>
            <a:endParaRPr lang="en-US" altLang="zh-CN" dirty="0" smtClean="0"/>
          </a:p>
          <a:p>
            <a:pPr marL="68580" indent="0">
              <a:buNone/>
            </a:pPr>
            <a:r>
              <a:rPr lang="en-US" altLang="zh-CN" dirty="0" smtClean="0"/>
              <a:t>3D</a:t>
            </a:r>
            <a:r>
              <a:rPr lang="zh-CN" altLang="en-US" dirty="0"/>
              <a:t>制造</a:t>
            </a:r>
            <a:endParaRPr lang="en-US" altLang="zh-CN" dirty="0"/>
          </a:p>
          <a:p>
            <a:pPr marL="68580" indent="0">
              <a:buNone/>
            </a:pPr>
            <a:r>
              <a:rPr lang="zh-CN" altLang="en-US" dirty="0" smtClean="0"/>
              <a:t>高度柔性制造</a:t>
            </a:r>
            <a:endParaRPr lang="en-US" altLang="zh-CN" dirty="0" smtClean="0"/>
          </a:p>
          <a:p>
            <a:pPr marL="68580" indent="0">
              <a:buNone/>
            </a:pPr>
            <a:r>
              <a:rPr lang="zh-CN" altLang="en-US" dirty="0" smtClean="0"/>
              <a:t>现代军事装备与现代军人</a:t>
            </a:r>
            <a:endParaRPr lang="en-US" altLang="zh-CN" dirty="0" smtClean="0"/>
          </a:p>
          <a:p>
            <a:pPr marL="68580" indent="0">
              <a:buNone/>
            </a:pPr>
            <a:r>
              <a:rPr lang="zh-CN" altLang="en-US" dirty="0" smtClean="0"/>
              <a:t>智能物流网络</a:t>
            </a:r>
            <a:endParaRPr lang="en-US" altLang="zh-CN" dirty="0"/>
          </a:p>
          <a:p>
            <a:pPr marL="68580" indent="0">
              <a:buNone/>
            </a:pPr>
            <a:r>
              <a:rPr lang="zh-CN" altLang="en-US" dirty="0"/>
              <a:t>核电与智能电网</a:t>
            </a:r>
            <a:endParaRPr lang="en-US" altLang="zh-CN" dirty="0"/>
          </a:p>
          <a:p>
            <a:pPr marL="68580" indent="0">
              <a:buNone/>
            </a:pPr>
            <a:r>
              <a:rPr lang="zh-CN" altLang="en-US" dirty="0"/>
              <a:t>现代化钻井平台</a:t>
            </a:r>
            <a:endParaRPr lang="en-US" altLang="zh-CN" dirty="0"/>
          </a:p>
          <a:p>
            <a:pPr marL="68580" indent="0">
              <a:buNone/>
            </a:pPr>
            <a:r>
              <a:rPr lang="zh-CN" altLang="en-US" dirty="0" smtClean="0"/>
              <a:t>现代农业：北大荒的智能水稻</a:t>
            </a:r>
            <a:endParaRPr lang="en-US" altLang="zh-CN" dirty="0" smtClean="0"/>
          </a:p>
          <a:p>
            <a:pPr marL="68580" indent="0">
              <a:buNone/>
            </a:pPr>
            <a:r>
              <a:rPr lang="zh-CN" altLang="en-US" dirty="0" smtClean="0"/>
              <a:t>文化创意设计</a:t>
            </a:r>
            <a:endParaRPr lang="en-US" altLang="zh-CN" dirty="0" smtClean="0"/>
          </a:p>
          <a:p>
            <a:pPr marL="68580" indent="0">
              <a:buNone/>
            </a:pPr>
            <a:r>
              <a:rPr lang="zh-CN" altLang="en-US" dirty="0" smtClean="0"/>
              <a:t>基层公共管理</a:t>
            </a:r>
            <a:endParaRPr lang="en-US" altLang="zh-CN" dirty="0"/>
          </a:p>
          <a:p>
            <a:pPr marL="68580" indent="0">
              <a:buNone/>
            </a:pPr>
            <a:endParaRPr lang="en-US" altLang="zh-CN" dirty="0"/>
          </a:p>
          <a:p>
            <a:pPr marL="68580" indent="0">
              <a:buNone/>
            </a:pPr>
            <a:r>
              <a:rPr lang="zh-CN" altLang="en-US" dirty="0"/>
              <a:t>美国：无人机与机器人士兵</a:t>
            </a:r>
            <a:endParaRPr lang="en-US" altLang="zh-CN" dirty="0"/>
          </a:p>
          <a:p>
            <a:pPr marL="68580" indent="0">
              <a:buNone/>
            </a:pPr>
            <a:r>
              <a:rPr lang="zh-CN" altLang="en-US" dirty="0" smtClean="0"/>
              <a:t>富士</a:t>
            </a:r>
            <a:r>
              <a:rPr lang="zh-CN" altLang="en-US" dirty="0"/>
              <a:t>康的</a:t>
            </a:r>
            <a:r>
              <a:rPr lang="en-US" altLang="zh-CN" dirty="0"/>
              <a:t>10</a:t>
            </a:r>
            <a:r>
              <a:rPr lang="zh-CN" altLang="en-US" dirty="0"/>
              <a:t>万台机器人</a:t>
            </a:r>
            <a:endParaRPr lang="en-US" altLang="zh-CN" dirty="0"/>
          </a:p>
          <a:p>
            <a:pPr marL="68580" indent="0">
              <a:buNone/>
            </a:pPr>
            <a:r>
              <a:rPr lang="zh-CN" altLang="en-US" dirty="0"/>
              <a:t>万科的工厂化制造</a:t>
            </a:r>
            <a:endParaRPr lang="en-US" altLang="zh-CN" dirty="0"/>
          </a:p>
          <a:p>
            <a:pPr marL="68580" indent="0">
              <a:buNone/>
            </a:pPr>
            <a:r>
              <a:rPr lang="zh-CN" altLang="en-US" dirty="0"/>
              <a:t>远大的可持续建筑</a:t>
            </a:r>
            <a:endParaRPr lang="en-US" altLang="zh-CN" dirty="0"/>
          </a:p>
          <a:p>
            <a:pPr marL="68580" indent="0">
              <a:buNone/>
            </a:pPr>
            <a:endParaRPr lang="en-US" altLang="zh-CN" dirty="0"/>
          </a:p>
          <a:p>
            <a:endParaRPr kumimoji="1" lang="zh-CN" altLang="en-US" dirty="0"/>
          </a:p>
        </p:txBody>
      </p:sp>
      <p:sp>
        <p:nvSpPr>
          <p:cNvPr id="4" name="矩形 3"/>
          <p:cNvSpPr/>
          <p:nvPr/>
        </p:nvSpPr>
        <p:spPr>
          <a:xfrm>
            <a:off x="1979712" y="2136339"/>
            <a:ext cx="4878288" cy="369332"/>
          </a:xfrm>
          <a:prstGeom prst="rect">
            <a:avLst/>
          </a:prstGeom>
        </p:spPr>
        <p:txBody>
          <a:bodyPr wrap="square">
            <a:spAutoFit/>
          </a:bodyPr>
          <a:lstStyle/>
          <a:p>
            <a:pPr marL="68580" indent="0">
              <a:buNone/>
            </a:pPr>
            <a:endParaRPr lang="en-US" altLang="zh-CN" dirty="0"/>
          </a:p>
        </p:txBody>
      </p:sp>
    </p:spTree>
    <p:extLst>
      <p:ext uri="{BB962C8B-B14F-4D97-AF65-F5344CB8AC3E}">
        <p14:creationId xmlns:p14="http://schemas.microsoft.com/office/powerpoint/2010/main" val="1106198354"/>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kumimoji="1" lang="zh-CN" altLang="en-US"/>
          </a:p>
        </p:txBody>
      </p:sp>
      <p:sp>
        <p:nvSpPr>
          <p:cNvPr id="3" name="内容占位符 2"/>
          <p:cNvSpPr>
            <a:spLocks noGrp="1"/>
          </p:cNvSpPr>
          <p:nvPr>
            <p:ph idx="1"/>
          </p:nvPr>
        </p:nvSpPr>
        <p:spPr/>
        <p:txBody>
          <a:bodyPr/>
          <a:lstStyle/>
          <a:p>
            <a:endParaRPr kumimoji="1" lang="en-US" altLang="zh-CN" dirty="0" smtClean="0"/>
          </a:p>
          <a:p>
            <a:r>
              <a:rPr kumimoji="1" lang="zh-CN" altLang="en-US" dirty="0" smtClean="0"/>
              <a:t>质量特色问题的实质是结构问题。</a:t>
            </a:r>
            <a:endParaRPr kumimoji="1" lang="en-US" altLang="zh-CN" dirty="0" smtClean="0"/>
          </a:p>
          <a:p>
            <a:r>
              <a:rPr kumimoji="1" lang="zh-CN" altLang="en-US" dirty="0" smtClean="0"/>
              <a:t>结构问题的实质是制度问题。</a:t>
            </a:r>
            <a:endParaRPr kumimoji="1" lang="en-US" altLang="zh-CN" dirty="0" smtClean="0"/>
          </a:p>
          <a:p>
            <a:endParaRPr kumimoji="1" lang="en-US" altLang="zh-CN" dirty="0"/>
          </a:p>
          <a:p>
            <a:r>
              <a:rPr kumimoji="1" lang="zh-CN" altLang="en-US" dirty="0" smtClean="0"/>
              <a:t>高等学校：专科</a:t>
            </a:r>
            <a:r>
              <a:rPr kumimoji="1" lang="en-US" altLang="zh-CN" dirty="0" smtClean="0"/>
              <a:t>——</a:t>
            </a:r>
            <a:r>
              <a:rPr kumimoji="1" lang="zh-CN" altLang="en-US" dirty="0" smtClean="0"/>
              <a:t>本科</a:t>
            </a:r>
            <a:r>
              <a:rPr kumimoji="1" lang="en-US" altLang="zh-CN" dirty="0" smtClean="0"/>
              <a:t>——</a:t>
            </a:r>
            <a:r>
              <a:rPr kumimoji="1" lang="zh-CN" altLang="en-US" dirty="0" smtClean="0"/>
              <a:t>硕士点</a:t>
            </a:r>
            <a:r>
              <a:rPr kumimoji="1" lang="en-US" altLang="zh-CN" dirty="0" smtClean="0"/>
              <a:t>——</a:t>
            </a:r>
            <a:r>
              <a:rPr kumimoji="1" lang="zh-CN" altLang="en-US" dirty="0" smtClean="0"/>
              <a:t>博士点</a:t>
            </a:r>
            <a:r>
              <a:rPr kumimoji="1" lang="en-US" altLang="zh-CN" dirty="0" smtClean="0"/>
              <a:t>——</a:t>
            </a:r>
            <a:r>
              <a:rPr kumimoji="1" lang="zh-CN" altLang="en-US" dirty="0" smtClean="0"/>
              <a:t>大学</a:t>
            </a:r>
            <a:r>
              <a:rPr kumimoji="1" lang="en-US" altLang="zh-CN" dirty="0" smtClean="0"/>
              <a:t>——</a:t>
            </a:r>
            <a:r>
              <a:rPr kumimoji="1" lang="zh-CN" altLang="en-US" dirty="0" smtClean="0"/>
              <a:t>“</a:t>
            </a:r>
            <a:r>
              <a:rPr kumimoji="1" lang="en-US" altLang="zh-CN" dirty="0" smtClean="0"/>
              <a:t>211</a:t>
            </a:r>
            <a:r>
              <a:rPr kumimoji="1" lang="zh-CN" altLang="en-US" dirty="0" smtClean="0"/>
              <a:t>”</a:t>
            </a:r>
            <a:endParaRPr kumimoji="1" lang="zh-CN" altLang="en-US" dirty="0"/>
          </a:p>
        </p:txBody>
      </p:sp>
    </p:spTree>
    <p:extLst>
      <p:ext uri="{BB962C8B-B14F-4D97-AF65-F5344CB8AC3E}">
        <p14:creationId xmlns:p14="http://schemas.microsoft.com/office/powerpoint/2010/main" val="3241323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目录</a:t>
            </a:r>
            <a:endParaRPr lang="zh-CN" altLang="en-US" dirty="0"/>
          </a:p>
        </p:txBody>
      </p:sp>
      <p:sp>
        <p:nvSpPr>
          <p:cNvPr id="3" name="内容占位符 2"/>
          <p:cNvSpPr>
            <a:spLocks noGrp="1"/>
          </p:cNvSpPr>
          <p:nvPr>
            <p:ph idx="1"/>
          </p:nvPr>
        </p:nvSpPr>
        <p:spPr>
          <a:xfrm>
            <a:off x="457200" y="2204865"/>
            <a:ext cx="8229600" cy="3384376"/>
          </a:xfrm>
        </p:spPr>
        <p:txBody>
          <a:bodyPr/>
          <a:lstStyle/>
          <a:p>
            <a:pPr marL="68580" indent="0">
              <a:buNone/>
            </a:pPr>
            <a:r>
              <a:rPr lang="zh-CN" altLang="en-US" dirty="0" smtClean="0"/>
              <a:t>一、中国高等教育发展的历史回顾</a:t>
            </a:r>
            <a:endParaRPr lang="en-US" altLang="zh-CN" dirty="0" smtClean="0"/>
          </a:p>
          <a:p>
            <a:pPr marL="68580" indent="0">
              <a:buNone/>
            </a:pPr>
            <a:r>
              <a:rPr lang="zh-CN" altLang="en-US" dirty="0" smtClean="0"/>
              <a:t>二、现代职业教育体系的基本框架</a:t>
            </a:r>
            <a:endParaRPr lang="en-US" altLang="zh-CN" dirty="0" smtClean="0"/>
          </a:p>
          <a:p>
            <a:pPr marL="68580" indent="0">
              <a:buNone/>
            </a:pPr>
            <a:r>
              <a:rPr lang="zh-CN" altLang="en-US" dirty="0" smtClean="0"/>
              <a:t>三、国际比较得出的经验</a:t>
            </a:r>
            <a:endParaRPr lang="en-US" altLang="zh-CN" dirty="0" smtClean="0"/>
          </a:p>
          <a:p>
            <a:pPr marL="68580" indent="0">
              <a:buNone/>
            </a:pPr>
            <a:r>
              <a:rPr lang="zh-CN" altLang="en-US" dirty="0" smtClean="0"/>
              <a:t>四、地方本科高校转型问题的提出</a:t>
            </a:r>
            <a:endParaRPr lang="en-US" altLang="zh-CN" dirty="0" smtClean="0"/>
          </a:p>
          <a:p>
            <a:pPr marL="68580" indent="0">
              <a:buNone/>
            </a:pPr>
            <a:r>
              <a:rPr lang="zh-CN" altLang="en-US" dirty="0" smtClean="0"/>
              <a:t>五、地方本科高校转型的政策思路</a:t>
            </a:r>
            <a:endParaRPr lang="en-US" altLang="zh-CN" dirty="0" smtClean="0"/>
          </a:p>
        </p:txBody>
      </p:sp>
    </p:spTree>
    <p:extLst>
      <p:ext uri="{BB962C8B-B14F-4D97-AF65-F5344CB8AC3E}">
        <p14:creationId xmlns:p14="http://schemas.microsoft.com/office/powerpoint/2010/main" val="3637409527"/>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kumimoji="1" lang="zh-CN" altLang="en-US"/>
          </a:p>
        </p:txBody>
      </p:sp>
      <p:sp>
        <p:nvSpPr>
          <p:cNvPr id="3" name="内容占位符 2"/>
          <p:cNvSpPr>
            <a:spLocks noGrp="1"/>
          </p:cNvSpPr>
          <p:nvPr>
            <p:ph idx="1"/>
          </p:nvPr>
        </p:nvSpPr>
        <p:spPr/>
        <p:txBody>
          <a:bodyPr/>
          <a:lstStyle/>
          <a:p>
            <a:r>
              <a:rPr kumimoji="1" lang="zh-CN" altLang="en-US" dirty="0" smtClean="0"/>
              <a:t>地方本科高校转型发展是结构调整的第一步，也是至关重要的一步。</a:t>
            </a:r>
            <a:endParaRPr kumimoji="1" lang="en-US" altLang="zh-CN" dirty="0" smtClean="0"/>
          </a:p>
          <a:p>
            <a:pPr marL="0" indent="0">
              <a:buNone/>
            </a:pPr>
            <a:endParaRPr kumimoji="1" lang="en-US" altLang="zh-CN" dirty="0"/>
          </a:p>
          <a:p>
            <a:pPr marL="0" indent="0">
              <a:buNone/>
            </a:pPr>
            <a:r>
              <a:rPr kumimoji="1" lang="en-US" altLang="zh-CN" dirty="0" smtClean="0"/>
              <a:t>——</a:t>
            </a:r>
            <a:r>
              <a:rPr kumimoji="1" lang="zh-CN" altLang="en-US" dirty="0" smtClean="0"/>
              <a:t>战略工具。</a:t>
            </a:r>
            <a:endParaRPr kumimoji="1" lang="en-US" altLang="zh-CN" dirty="0" smtClean="0"/>
          </a:p>
          <a:p>
            <a:pPr marL="0" indent="0">
              <a:buNone/>
            </a:pPr>
            <a:r>
              <a:rPr kumimoji="1" lang="en-US" altLang="zh-CN" dirty="0"/>
              <a:t>—</a:t>
            </a:r>
            <a:r>
              <a:rPr kumimoji="1" lang="en-US" altLang="zh-CN" dirty="0" smtClean="0"/>
              <a:t>—</a:t>
            </a:r>
            <a:r>
              <a:rPr kumimoji="1" lang="zh-CN" altLang="en-US" dirty="0" smtClean="0"/>
              <a:t>评价工具。</a:t>
            </a:r>
            <a:endParaRPr kumimoji="1" lang="en-US" altLang="zh-CN" dirty="0" smtClean="0"/>
          </a:p>
          <a:p>
            <a:pPr marL="0" indent="0">
              <a:buNone/>
            </a:pPr>
            <a:r>
              <a:rPr kumimoji="1" lang="en-US" altLang="zh-CN" dirty="0"/>
              <a:t>—</a:t>
            </a:r>
            <a:r>
              <a:rPr kumimoji="1" lang="en-US" altLang="zh-CN" dirty="0" smtClean="0"/>
              <a:t>—</a:t>
            </a:r>
            <a:r>
              <a:rPr kumimoji="1" lang="zh-CN" altLang="en-US" dirty="0" smtClean="0"/>
              <a:t>政策工具。</a:t>
            </a:r>
            <a:endParaRPr kumimoji="1" lang="en-US" altLang="zh-CN" dirty="0" smtClean="0"/>
          </a:p>
          <a:p>
            <a:pPr marL="0" indent="0">
              <a:buNone/>
            </a:pPr>
            <a:r>
              <a:rPr kumimoji="1" lang="en-US" altLang="zh-CN" dirty="0"/>
              <a:t>—</a:t>
            </a:r>
            <a:r>
              <a:rPr kumimoji="1" lang="en-US" altLang="zh-CN" dirty="0" smtClean="0"/>
              <a:t>—</a:t>
            </a:r>
            <a:r>
              <a:rPr kumimoji="1" lang="zh-CN" altLang="en-US" dirty="0" smtClean="0"/>
              <a:t>制度建设。</a:t>
            </a:r>
            <a:endParaRPr kumimoji="1" lang="zh-CN" altLang="en-US" dirty="0"/>
          </a:p>
        </p:txBody>
      </p:sp>
    </p:spTree>
    <p:extLst>
      <p:ext uri="{BB962C8B-B14F-4D97-AF65-F5344CB8AC3E}">
        <p14:creationId xmlns:p14="http://schemas.microsoft.com/office/powerpoint/2010/main" val="2642889710"/>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kumimoji="1" lang="zh-CN" altLang="en-US" dirty="0" smtClean="0"/>
              <a:t>四、地方本科高校转型发展的政策思路</a:t>
            </a:r>
            <a:endParaRPr kumimoji="1" lang="zh-CN" altLang="en-US" dirty="0"/>
          </a:p>
        </p:txBody>
      </p:sp>
      <p:sp>
        <p:nvSpPr>
          <p:cNvPr id="3" name="内容占位符 2"/>
          <p:cNvSpPr>
            <a:spLocks noGrp="1"/>
          </p:cNvSpPr>
          <p:nvPr>
            <p:ph idx="1"/>
          </p:nvPr>
        </p:nvSpPr>
        <p:spPr/>
        <p:txBody>
          <a:bodyPr/>
          <a:lstStyle/>
          <a:p>
            <a:pPr marL="0" indent="0">
              <a:buNone/>
            </a:pPr>
            <a:r>
              <a:rPr kumimoji="1" lang="en-US" altLang="zh-CN" dirty="0" smtClean="0"/>
              <a:t>1</a:t>
            </a:r>
            <a:r>
              <a:rPr kumimoji="1" lang="zh-CN" altLang="en-US" dirty="0" smtClean="0"/>
              <a:t>、转型发展的目标：</a:t>
            </a:r>
            <a:endParaRPr kumimoji="1" lang="en-US" altLang="zh-CN" dirty="0" smtClean="0"/>
          </a:p>
          <a:p>
            <a:pPr marL="0" indent="0">
              <a:buNone/>
            </a:pPr>
            <a:endParaRPr kumimoji="1" lang="en-US" altLang="zh-CN" dirty="0"/>
          </a:p>
          <a:p>
            <a:pPr marL="0" indent="0">
              <a:buNone/>
            </a:pPr>
            <a:r>
              <a:rPr kumimoji="1" lang="zh-CN" altLang="en-US" dirty="0" smtClean="0"/>
              <a:t>建设中国自己的应用技术大学（应用技术类型高校）</a:t>
            </a:r>
            <a:endParaRPr kumimoji="1" lang="zh-CN" altLang="en-US" dirty="0"/>
          </a:p>
        </p:txBody>
      </p:sp>
    </p:spTree>
    <p:extLst>
      <p:ext uri="{BB962C8B-B14F-4D97-AF65-F5344CB8AC3E}">
        <p14:creationId xmlns:p14="http://schemas.microsoft.com/office/powerpoint/2010/main" val="213131777"/>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kumimoji="1" lang="zh-CN" altLang="en-US"/>
          </a:p>
        </p:txBody>
      </p:sp>
      <p:sp>
        <p:nvSpPr>
          <p:cNvPr id="3" name="内容占位符 2"/>
          <p:cNvSpPr>
            <a:spLocks noGrp="1"/>
          </p:cNvSpPr>
          <p:nvPr>
            <p:ph idx="1"/>
          </p:nvPr>
        </p:nvSpPr>
        <p:spPr/>
        <p:txBody>
          <a:bodyPr>
            <a:normAutofit lnSpcReduction="10000"/>
          </a:bodyPr>
          <a:lstStyle/>
          <a:p>
            <a:pPr marL="0" indent="0">
              <a:buNone/>
            </a:pPr>
            <a:r>
              <a:rPr kumimoji="1" lang="en-US" altLang="zh-CN" dirty="0" smtClean="0"/>
              <a:t>2</a:t>
            </a:r>
            <a:r>
              <a:rPr kumimoji="1" lang="zh-CN" altLang="en-US" dirty="0" smtClean="0"/>
              <a:t>、应用技术类型高校的标准是什么？</a:t>
            </a:r>
            <a:endParaRPr kumimoji="1" lang="en-US" altLang="zh-CN" dirty="0" smtClean="0"/>
          </a:p>
          <a:p>
            <a:pPr marL="0" indent="0">
              <a:buNone/>
            </a:pPr>
            <a:r>
              <a:rPr kumimoji="1" lang="en-US" altLang="zh-CN" dirty="0"/>
              <a:t>—</a:t>
            </a:r>
            <a:r>
              <a:rPr kumimoji="1" lang="en-US" altLang="zh-CN" dirty="0" smtClean="0"/>
              <a:t>—</a:t>
            </a:r>
            <a:r>
              <a:rPr kumimoji="1" lang="zh-CN" altLang="en-US" dirty="0" smtClean="0"/>
              <a:t>培养适应现代产业需求的高层次技术技能人才。</a:t>
            </a:r>
            <a:endParaRPr kumimoji="1" lang="en-US" altLang="zh-CN" dirty="0" smtClean="0"/>
          </a:p>
          <a:p>
            <a:pPr marL="0" indent="0">
              <a:buNone/>
            </a:pPr>
            <a:r>
              <a:rPr kumimoji="1" lang="en-US" altLang="zh-CN" dirty="0"/>
              <a:t>—</a:t>
            </a:r>
            <a:r>
              <a:rPr kumimoji="1" lang="en-US" altLang="zh-CN" dirty="0" smtClean="0"/>
              <a:t>—</a:t>
            </a:r>
            <a:r>
              <a:rPr kumimoji="1" lang="zh-CN" altLang="en-US" dirty="0" smtClean="0"/>
              <a:t>技术教育和装备应用达到本区域、本行业的先进水平。</a:t>
            </a:r>
            <a:endParaRPr kumimoji="1" lang="en-US" altLang="zh-CN" dirty="0" smtClean="0"/>
          </a:p>
          <a:p>
            <a:pPr marL="0" indent="0">
              <a:buNone/>
            </a:pPr>
            <a:r>
              <a:rPr kumimoji="1" lang="en-US" altLang="zh-CN" dirty="0" smtClean="0"/>
              <a:t>——</a:t>
            </a:r>
            <a:r>
              <a:rPr kumimoji="1" lang="zh-CN" altLang="en-US" dirty="0" smtClean="0"/>
              <a:t>作为行业、区域技术中心参与以企业为主体的技术创新体系。</a:t>
            </a:r>
            <a:endParaRPr kumimoji="1" lang="en-US" altLang="zh-CN" dirty="0" smtClean="0"/>
          </a:p>
          <a:p>
            <a:pPr marL="0" indent="0">
              <a:buNone/>
            </a:pPr>
            <a:r>
              <a:rPr kumimoji="1" lang="en-US" altLang="zh-CN" dirty="0" smtClean="0"/>
              <a:t>——</a:t>
            </a:r>
            <a:r>
              <a:rPr kumimoji="1" lang="zh-CN" altLang="en-US" dirty="0" smtClean="0"/>
              <a:t>对本区域内职业教育具有重要的引领作用。</a:t>
            </a:r>
            <a:endParaRPr kumimoji="1" lang="zh-CN" altLang="en-US" dirty="0"/>
          </a:p>
        </p:txBody>
      </p:sp>
    </p:spTree>
    <p:extLst>
      <p:ext uri="{BB962C8B-B14F-4D97-AF65-F5344CB8AC3E}">
        <p14:creationId xmlns:p14="http://schemas.microsoft.com/office/powerpoint/2010/main" val="150359794"/>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不同层次职业教育的素质结构</a:t>
            </a:r>
            <a:endParaRPr lang="zh-CN" altLang="en-US" dirty="0"/>
          </a:p>
        </p:txBody>
      </p:sp>
      <p:pic>
        <p:nvPicPr>
          <p:cNvPr id="4"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800100" y="1772444"/>
            <a:ext cx="7543800" cy="418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1890596"/>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kumimoji="1" lang="zh-CN" altLang="en-US"/>
          </a:p>
        </p:txBody>
      </p:sp>
      <p:sp>
        <p:nvSpPr>
          <p:cNvPr id="3" name="内容占位符 2"/>
          <p:cNvSpPr>
            <a:spLocks noGrp="1"/>
          </p:cNvSpPr>
          <p:nvPr>
            <p:ph idx="1"/>
          </p:nvPr>
        </p:nvSpPr>
        <p:spPr/>
        <p:txBody>
          <a:bodyPr>
            <a:normAutofit fontScale="70000" lnSpcReduction="20000"/>
          </a:bodyPr>
          <a:lstStyle/>
          <a:p>
            <a:pPr marL="0" indent="0">
              <a:buNone/>
            </a:pPr>
            <a:r>
              <a:rPr kumimoji="1" lang="en-US" altLang="zh-CN" dirty="0" smtClean="0"/>
              <a:t>3</a:t>
            </a:r>
            <a:r>
              <a:rPr kumimoji="1" lang="zh-CN" altLang="en-US" dirty="0" smtClean="0"/>
              <a:t>、产教融合、校企合作的转型之路的设想：</a:t>
            </a:r>
            <a:endParaRPr kumimoji="1" lang="en-US" altLang="zh-CN" dirty="0" smtClean="0"/>
          </a:p>
          <a:p>
            <a:pPr marL="0" indent="0">
              <a:buNone/>
            </a:pPr>
            <a:r>
              <a:rPr kumimoji="1" lang="en-US" altLang="zh-CN" dirty="0"/>
              <a:t>—</a:t>
            </a:r>
            <a:r>
              <a:rPr kumimoji="1" lang="en-US" altLang="zh-CN" dirty="0" smtClean="0"/>
              <a:t>—</a:t>
            </a:r>
            <a:r>
              <a:rPr kumimoji="1" lang="zh-CN" altLang="en-US" dirty="0" smtClean="0"/>
              <a:t>全面深化校地校企合作</a:t>
            </a:r>
            <a:endParaRPr kumimoji="1" lang="en-US" altLang="zh-CN" dirty="0" smtClean="0"/>
          </a:p>
          <a:p>
            <a:pPr marL="0" indent="0">
              <a:buNone/>
            </a:pPr>
            <a:r>
              <a:rPr kumimoji="1" lang="en-US" altLang="zh-CN" dirty="0"/>
              <a:t>—</a:t>
            </a:r>
            <a:r>
              <a:rPr kumimoji="1" lang="en-US" altLang="zh-CN" dirty="0" smtClean="0"/>
              <a:t>—</a:t>
            </a:r>
            <a:r>
              <a:rPr kumimoji="1" lang="zh-CN" altLang="en-US" dirty="0" smtClean="0"/>
              <a:t>建立行业企业参与的治理结构</a:t>
            </a:r>
            <a:endParaRPr kumimoji="1" lang="en-US" altLang="zh-CN" dirty="0" smtClean="0"/>
          </a:p>
          <a:p>
            <a:pPr marL="0" indent="0">
              <a:buNone/>
            </a:pPr>
            <a:r>
              <a:rPr kumimoji="1" lang="en-US" altLang="zh-CN" dirty="0"/>
              <a:t>—</a:t>
            </a:r>
            <a:r>
              <a:rPr kumimoji="1" lang="en-US" altLang="zh-CN" dirty="0" smtClean="0"/>
              <a:t>—</a:t>
            </a:r>
            <a:r>
              <a:rPr kumimoji="1" lang="zh-CN" altLang="en-US" dirty="0" smtClean="0"/>
              <a:t>紧密对接产业链的专业体系</a:t>
            </a:r>
            <a:endParaRPr kumimoji="1" lang="en-US" altLang="zh-CN" dirty="0" smtClean="0"/>
          </a:p>
          <a:p>
            <a:pPr marL="0" indent="0">
              <a:buNone/>
            </a:pPr>
            <a:r>
              <a:rPr kumimoji="1" lang="en-US" altLang="zh-CN" dirty="0"/>
              <a:t>—</a:t>
            </a:r>
            <a:r>
              <a:rPr kumimoji="1" lang="en-US" altLang="zh-CN" dirty="0" smtClean="0"/>
              <a:t>—</a:t>
            </a:r>
            <a:r>
              <a:rPr kumimoji="1" lang="zh-CN" altLang="en-US" dirty="0" smtClean="0"/>
              <a:t>促进中高职有机衔接</a:t>
            </a:r>
            <a:endParaRPr kumimoji="1" lang="en-US" altLang="zh-CN" dirty="0" smtClean="0"/>
          </a:p>
          <a:p>
            <a:pPr marL="0" indent="0">
              <a:buNone/>
            </a:pPr>
            <a:r>
              <a:rPr kumimoji="1" lang="en-US" altLang="zh-CN" dirty="0"/>
              <a:t>—</a:t>
            </a:r>
            <a:r>
              <a:rPr kumimoji="1" lang="en-US" altLang="zh-CN" dirty="0" smtClean="0"/>
              <a:t>—</a:t>
            </a:r>
            <a:r>
              <a:rPr kumimoji="1" lang="zh-CN" altLang="en-US" dirty="0" smtClean="0"/>
              <a:t>加快招生考试制度改革</a:t>
            </a:r>
            <a:endParaRPr kumimoji="1" lang="en-US" altLang="zh-CN" dirty="0" smtClean="0"/>
          </a:p>
          <a:p>
            <a:pPr marL="0" indent="0">
              <a:buNone/>
            </a:pPr>
            <a:r>
              <a:rPr kumimoji="1" lang="en-US" altLang="zh-CN" dirty="0"/>
              <a:t>—</a:t>
            </a:r>
            <a:r>
              <a:rPr kumimoji="1" lang="en-US" altLang="zh-CN" dirty="0" smtClean="0"/>
              <a:t>—</a:t>
            </a:r>
            <a:r>
              <a:rPr kumimoji="1" lang="zh-CN" altLang="en-US" dirty="0" smtClean="0"/>
              <a:t>创新高等继续教育</a:t>
            </a:r>
            <a:endParaRPr kumimoji="1" lang="en-US" altLang="zh-CN" dirty="0" smtClean="0"/>
          </a:p>
          <a:p>
            <a:pPr marL="0" indent="0">
              <a:buNone/>
            </a:pPr>
            <a:r>
              <a:rPr kumimoji="1" lang="en-US" altLang="zh-CN" dirty="0"/>
              <a:t>—</a:t>
            </a:r>
            <a:r>
              <a:rPr kumimoji="1" lang="en-US" altLang="zh-CN" dirty="0" smtClean="0"/>
              <a:t>—</a:t>
            </a:r>
            <a:r>
              <a:rPr kumimoji="1" lang="zh-CN" altLang="en-US" dirty="0" smtClean="0"/>
              <a:t>加强实验实习实训基地建设</a:t>
            </a:r>
            <a:endParaRPr kumimoji="1" lang="en-US" altLang="zh-CN" dirty="0" smtClean="0"/>
          </a:p>
          <a:p>
            <a:pPr marL="0" indent="0">
              <a:buNone/>
            </a:pPr>
            <a:r>
              <a:rPr kumimoji="1" lang="en-US" altLang="zh-CN" dirty="0"/>
              <a:t>—</a:t>
            </a:r>
            <a:r>
              <a:rPr kumimoji="1" lang="en-US" altLang="zh-CN" dirty="0" smtClean="0"/>
              <a:t>—</a:t>
            </a:r>
            <a:r>
              <a:rPr kumimoji="1" lang="zh-CN" altLang="en-US" dirty="0" smtClean="0"/>
              <a:t>创新应用技术人才培养模式</a:t>
            </a:r>
            <a:endParaRPr kumimoji="1" lang="en-US" altLang="zh-CN" dirty="0" smtClean="0"/>
          </a:p>
          <a:p>
            <a:pPr marL="0" indent="0">
              <a:buNone/>
            </a:pPr>
            <a:r>
              <a:rPr kumimoji="1" lang="en-US" altLang="zh-CN" dirty="0"/>
              <a:t>—</a:t>
            </a:r>
            <a:r>
              <a:rPr kumimoji="1" lang="en-US" altLang="zh-CN" dirty="0" smtClean="0"/>
              <a:t>—</a:t>
            </a:r>
            <a:r>
              <a:rPr kumimoji="1" lang="zh-CN" altLang="en-US" dirty="0" smtClean="0"/>
              <a:t>探索专业学位研究生制度改革</a:t>
            </a:r>
            <a:endParaRPr kumimoji="1" lang="en-US" altLang="zh-CN" dirty="0" smtClean="0"/>
          </a:p>
          <a:p>
            <a:pPr marL="0" indent="0">
              <a:buNone/>
            </a:pPr>
            <a:r>
              <a:rPr kumimoji="1" lang="en-US" altLang="zh-CN" dirty="0"/>
              <a:t>—</a:t>
            </a:r>
            <a:r>
              <a:rPr kumimoji="1" lang="en-US" altLang="zh-CN" dirty="0" smtClean="0"/>
              <a:t>—</a:t>
            </a:r>
            <a:r>
              <a:rPr kumimoji="1" lang="zh-CN" altLang="en-US" dirty="0" smtClean="0"/>
              <a:t>加强双师型教师队伍建设</a:t>
            </a:r>
            <a:endParaRPr kumimoji="1" lang="en-US" altLang="zh-CN" dirty="0" smtClean="0"/>
          </a:p>
          <a:p>
            <a:pPr marL="0" indent="0">
              <a:buNone/>
            </a:pPr>
            <a:r>
              <a:rPr kumimoji="1" lang="en-US" altLang="zh-CN" dirty="0"/>
              <a:t>—</a:t>
            </a:r>
            <a:r>
              <a:rPr kumimoji="1" lang="en-US" altLang="zh-CN" dirty="0" smtClean="0"/>
              <a:t>—</a:t>
            </a:r>
            <a:r>
              <a:rPr kumimoji="1" lang="zh-CN" altLang="en-US" dirty="0" smtClean="0"/>
              <a:t>推进创业教育改革发展</a:t>
            </a:r>
            <a:endParaRPr kumimoji="1" lang="en-US" altLang="zh-CN" dirty="0" smtClean="0"/>
          </a:p>
          <a:p>
            <a:pPr marL="0" indent="0">
              <a:buNone/>
            </a:pPr>
            <a:r>
              <a:rPr kumimoji="1" lang="en-US" altLang="zh-CN" dirty="0"/>
              <a:t>—</a:t>
            </a:r>
            <a:r>
              <a:rPr kumimoji="1" lang="en-US" altLang="zh-CN" dirty="0" smtClean="0"/>
              <a:t>—</a:t>
            </a:r>
            <a:r>
              <a:rPr kumimoji="1" lang="zh-CN" altLang="en-US" dirty="0" smtClean="0"/>
              <a:t>发挥行业、区域技术中心作用。</a:t>
            </a:r>
            <a:endParaRPr kumimoji="1" lang="en-US" altLang="zh-CN" dirty="0" smtClean="0"/>
          </a:p>
          <a:p>
            <a:pPr marL="0" indent="0">
              <a:buNone/>
            </a:pPr>
            <a:endParaRPr kumimoji="1" lang="en-US" altLang="zh-CN" dirty="0" smtClean="0"/>
          </a:p>
          <a:p>
            <a:pPr marL="0" indent="0">
              <a:buNone/>
            </a:pPr>
            <a:endParaRPr kumimoji="1" lang="en-US" altLang="zh-CN" dirty="0" smtClean="0"/>
          </a:p>
          <a:p>
            <a:pPr marL="0" indent="0">
              <a:buNone/>
            </a:pPr>
            <a:endParaRPr kumimoji="1" lang="en-US" altLang="zh-CN" dirty="0" smtClean="0"/>
          </a:p>
          <a:p>
            <a:pPr marL="0" indent="0">
              <a:buNone/>
            </a:pPr>
            <a:endParaRPr kumimoji="1" lang="zh-CN" altLang="en-US" dirty="0"/>
          </a:p>
        </p:txBody>
      </p:sp>
    </p:spTree>
    <p:extLst>
      <p:ext uri="{BB962C8B-B14F-4D97-AF65-F5344CB8AC3E}">
        <p14:creationId xmlns:p14="http://schemas.microsoft.com/office/powerpoint/2010/main" val="3751998384"/>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kumimoji="1" lang="zh-CN" altLang="en-US"/>
          </a:p>
        </p:txBody>
      </p:sp>
      <p:sp>
        <p:nvSpPr>
          <p:cNvPr id="3" name="内容占位符 2"/>
          <p:cNvSpPr>
            <a:spLocks noGrp="1"/>
          </p:cNvSpPr>
          <p:nvPr>
            <p:ph idx="1"/>
          </p:nvPr>
        </p:nvSpPr>
        <p:spPr/>
        <p:txBody>
          <a:bodyPr>
            <a:normAutofit fontScale="85000" lnSpcReduction="20000"/>
          </a:bodyPr>
          <a:lstStyle/>
          <a:p>
            <a:pPr marL="0" indent="0">
              <a:buNone/>
            </a:pPr>
            <a:r>
              <a:rPr kumimoji="1" lang="en-US" altLang="zh-CN" dirty="0" smtClean="0"/>
              <a:t>4</a:t>
            </a:r>
            <a:r>
              <a:rPr kumimoji="1" lang="zh-CN" altLang="en-US" dirty="0"/>
              <a:t>、</a:t>
            </a:r>
            <a:r>
              <a:rPr kumimoji="1" lang="zh-CN" altLang="en-US" dirty="0" smtClean="0"/>
              <a:t>转型发展的政策工具和制度保障</a:t>
            </a:r>
            <a:endParaRPr kumimoji="1" lang="en-US" altLang="zh-CN" dirty="0" smtClean="0"/>
          </a:p>
          <a:p>
            <a:pPr marL="0" indent="0">
              <a:buNone/>
            </a:pPr>
            <a:r>
              <a:rPr kumimoji="1" lang="en-US" altLang="zh-CN" dirty="0"/>
              <a:t>——</a:t>
            </a:r>
            <a:r>
              <a:rPr kumimoji="1" lang="zh-CN" altLang="en-US" dirty="0" smtClean="0"/>
              <a:t>扩大试点高校办学自主权。</a:t>
            </a:r>
            <a:endParaRPr kumimoji="1" lang="en-US" altLang="zh-CN" dirty="0" smtClean="0"/>
          </a:p>
          <a:p>
            <a:pPr marL="0" indent="0">
              <a:buNone/>
            </a:pPr>
            <a:r>
              <a:rPr kumimoji="1" lang="en-US" altLang="zh-CN" dirty="0"/>
              <a:t>—</a:t>
            </a:r>
            <a:r>
              <a:rPr kumimoji="1" lang="en-US" altLang="zh-CN" dirty="0" smtClean="0"/>
              <a:t>—</a:t>
            </a:r>
            <a:r>
              <a:rPr kumimoji="1" lang="zh-CN" altLang="en-US" dirty="0" smtClean="0"/>
              <a:t>高等学校分类管理。（研究型、应用技术型）</a:t>
            </a:r>
            <a:endParaRPr kumimoji="1" lang="en-US" altLang="zh-CN" dirty="0" smtClean="0"/>
          </a:p>
          <a:p>
            <a:pPr marL="0" indent="0">
              <a:buNone/>
            </a:pPr>
            <a:r>
              <a:rPr kumimoji="1" lang="en-US" altLang="zh-CN" dirty="0"/>
              <a:t>—</a:t>
            </a:r>
            <a:r>
              <a:rPr kumimoji="1" lang="en-US" altLang="zh-CN" dirty="0" smtClean="0"/>
              <a:t>—</a:t>
            </a:r>
            <a:r>
              <a:rPr kumimoji="1" lang="zh-CN" altLang="en-US" dirty="0" smtClean="0"/>
              <a:t>高等教育分类评估。</a:t>
            </a:r>
            <a:endParaRPr kumimoji="1" lang="en-US" altLang="zh-CN" dirty="0" smtClean="0"/>
          </a:p>
          <a:p>
            <a:pPr marL="0" indent="0">
              <a:buNone/>
            </a:pPr>
            <a:r>
              <a:rPr kumimoji="1" lang="en-US" altLang="zh-CN" dirty="0"/>
              <a:t>—</a:t>
            </a:r>
            <a:r>
              <a:rPr kumimoji="1" lang="en-US" altLang="zh-CN" dirty="0" smtClean="0"/>
              <a:t>—</a:t>
            </a:r>
            <a:r>
              <a:rPr kumimoji="1" lang="zh-CN" altLang="en-US" dirty="0" smtClean="0"/>
              <a:t>招生计划支持。</a:t>
            </a:r>
            <a:endParaRPr kumimoji="1" lang="en-US" altLang="zh-CN" dirty="0" smtClean="0"/>
          </a:p>
          <a:p>
            <a:pPr marL="0" indent="0">
              <a:buNone/>
            </a:pPr>
            <a:r>
              <a:rPr kumimoji="1" lang="en-US" altLang="zh-CN" dirty="0"/>
              <a:t>—</a:t>
            </a:r>
            <a:r>
              <a:rPr kumimoji="1" lang="en-US" altLang="zh-CN" dirty="0" smtClean="0"/>
              <a:t>—</a:t>
            </a:r>
            <a:r>
              <a:rPr kumimoji="1" lang="zh-CN" altLang="en-US" dirty="0" smtClean="0"/>
              <a:t>高等教育分类拨款。</a:t>
            </a:r>
            <a:endParaRPr kumimoji="1" lang="en-US" altLang="zh-CN" dirty="0" smtClean="0"/>
          </a:p>
          <a:p>
            <a:pPr marL="0" indent="0">
              <a:buNone/>
            </a:pPr>
            <a:r>
              <a:rPr kumimoji="1" lang="en-US" altLang="zh-CN" dirty="0"/>
              <a:t>—</a:t>
            </a:r>
            <a:r>
              <a:rPr kumimoji="1" lang="en-US" altLang="zh-CN" dirty="0" smtClean="0"/>
              <a:t>—</a:t>
            </a:r>
            <a:r>
              <a:rPr kumimoji="1" lang="zh-CN" altLang="en-US" dirty="0" smtClean="0"/>
              <a:t>办学体制改革的支持。</a:t>
            </a:r>
            <a:endParaRPr kumimoji="1" lang="en-US" altLang="zh-CN" dirty="0" smtClean="0"/>
          </a:p>
          <a:p>
            <a:pPr marL="0" indent="0">
              <a:buNone/>
            </a:pPr>
            <a:r>
              <a:rPr kumimoji="1" lang="en-US" altLang="zh-CN" dirty="0"/>
              <a:t>—</a:t>
            </a:r>
            <a:r>
              <a:rPr kumimoji="1" lang="en-US" altLang="zh-CN" dirty="0" smtClean="0"/>
              <a:t>—</a:t>
            </a:r>
            <a:r>
              <a:rPr kumimoji="1" lang="zh-CN" altLang="en-US" dirty="0" smtClean="0"/>
              <a:t>教师队伍建设的支持。</a:t>
            </a:r>
            <a:endParaRPr kumimoji="1" lang="en-US" altLang="zh-CN" dirty="0" smtClean="0"/>
          </a:p>
          <a:p>
            <a:pPr marL="0" indent="0">
              <a:buNone/>
            </a:pPr>
            <a:r>
              <a:rPr kumimoji="1" lang="en-US" altLang="zh-CN" dirty="0"/>
              <a:t>—</a:t>
            </a:r>
            <a:r>
              <a:rPr kumimoji="1" lang="en-US" altLang="zh-CN" dirty="0" smtClean="0"/>
              <a:t>—</a:t>
            </a:r>
            <a:r>
              <a:rPr kumimoji="1" lang="zh-CN" altLang="en-US" dirty="0" smtClean="0"/>
              <a:t>国际教育合作的支持。</a:t>
            </a:r>
            <a:endParaRPr kumimoji="1" lang="en-US" altLang="zh-CN" dirty="0" smtClean="0"/>
          </a:p>
          <a:p>
            <a:pPr marL="0" indent="0">
              <a:buNone/>
            </a:pPr>
            <a:r>
              <a:rPr kumimoji="1" lang="en-US" altLang="zh-CN" dirty="0"/>
              <a:t>—</a:t>
            </a:r>
            <a:r>
              <a:rPr kumimoji="1" lang="en-US" altLang="zh-CN" dirty="0" smtClean="0"/>
              <a:t>—</a:t>
            </a:r>
            <a:r>
              <a:rPr kumimoji="1" lang="zh-CN" altLang="en-US" dirty="0" smtClean="0"/>
              <a:t>校企合作技术创新的支持。</a:t>
            </a:r>
            <a:endParaRPr kumimoji="1" lang="en-US" altLang="zh-CN" dirty="0" smtClean="0"/>
          </a:p>
          <a:p>
            <a:pPr marL="0" indent="0">
              <a:buNone/>
            </a:pPr>
            <a:endParaRPr kumimoji="1" lang="en-US" altLang="zh-CN" dirty="0"/>
          </a:p>
          <a:p>
            <a:pPr marL="0" indent="0">
              <a:buNone/>
            </a:pPr>
            <a:endParaRPr kumimoji="1" lang="zh-CN" altLang="en-US" dirty="0"/>
          </a:p>
        </p:txBody>
      </p:sp>
    </p:spTree>
    <p:extLst>
      <p:ext uri="{BB962C8B-B14F-4D97-AF65-F5344CB8AC3E}">
        <p14:creationId xmlns:p14="http://schemas.microsoft.com/office/powerpoint/2010/main" val="3396415735"/>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kumimoji="1" lang="zh-CN" altLang="en-US" dirty="0"/>
          </a:p>
        </p:txBody>
      </p:sp>
      <p:sp>
        <p:nvSpPr>
          <p:cNvPr id="3" name="内容占位符 2"/>
          <p:cNvSpPr>
            <a:spLocks noGrp="1"/>
          </p:cNvSpPr>
          <p:nvPr>
            <p:ph idx="1"/>
          </p:nvPr>
        </p:nvSpPr>
        <p:spPr/>
        <p:txBody>
          <a:bodyPr/>
          <a:lstStyle/>
          <a:p>
            <a:pPr marL="0" indent="0">
              <a:buNone/>
            </a:pPr>
            <a:endParaRPr kumimoji="1" lang="en-US" altLang="zh-CN" dirty="0"/>
          </a:p>
          <a:p>
            <a:pPr marL="0" indent="0">
              <a:buNone/>
            </a:pPr>
            <a:endParaRPr kumimoji="1" lang="en-US" altLang="zh-CN" dirty="0" smtClean="0"/>
          </a:p>
          <a:p>
            <a:pPr marL="0" indent="0">
              <a:buNone/>
            </a:pPr>
            <a:endParaRPr kumimoji="1" lang="en-US" altLang="zh-CN" dirty="0"/>
          </a:p>
          <a:p>
            <a:pPr marL="0" indent="0">
              <a:buNone/>
            </a:pPr>
            <a:r>
              <a:rPr kumimoji="1" lang="zh-CN" altLang="en-US" dirty="0" smtClean="0"/>
              <a:t>建设新型大学引领中国高等教育的进步</a:t>
            </a:r>
            <a:endParaRPr kumimoji="1" lang="en-US" altLang="zh-CN" dirty="0" smtClean="0"/>
          </a:p>
          <a:p>
            <a:endParaRPr kumimoji="1" lang="en-US" altLang="zh-CN" dirty="0" smtClean="0"/>
          </a:p>
          <a:p>
            <a:endParaRPr kumimoji="1" lang="zh-CN" altLang="en-US" dirty="0"/>
          </a:p>
        </p:txBody>
      </p:sp>
    </p:spTree>
    <p:extLst>
      <p:ext uri="{BB962C8B-B14F-4D97-AF65-F5344CB8AC3E}">
        <p14:creationId xmlns:p14="http://schemas.microsoft.com/office/powerpoint/2010/main" val="199287106"/>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文本占位符 2"/>
          <p:cNvSpPr>
            <a:spLocks noGrp="1"/>
          </p:cNvSpPr>
          <p:nvPr>
            <p:ph type="body" idx="1"/>
          </p:nvPr>
        </p:nvSpPr>
        <p:spPr/>
        <p:txBody>
          <a:bodyPr/>
          <a:lstStyle/>
          <a:p>
            <a:r>
              <a:rPr lang="zh-CN" altLang="en-US" dirty="0" smtClean="0"/>
              <a:t>左边</a:t>
            </a:r>
            <a:endParaRPr lang="zh-CN" altLang="en-US" dirty="0"/>
          </a:p>
        </p:txBody>
      </p:sp>
      <p:sp>
        <p:nvSpPr>
          <p:cNvPr id="5" name="内容占位符 4"/>
          <p:cNvSpPr>
            <a:spLocks noGrp="1"/>
          </p:cNvSpPr>
          <p:nvPr>
            <p:ph sz="half" idx="2"/>
          </p:nvPr>
        </p:nvSpPr>
        <p:spPr>
          <a:xfrm>
            <a:off x="457200" y="2459037"/>
            <a:ext cx="2026568" cy="3959352"/>
          </a:xfrm>
        </p:spPr>
        <p:txBody>
          <a:bodyPr/>
          <a:lstStyle/>
          <a:p>
            <a:r>
              <a:rPr lang="en-US" altLang="zh-CN" dirty="0" smtClean="0"/>
              <a:t>1600</a:t>
            </a:r>
            <a:r>
              <a:rPr lang="zh-CN" altLang="en-US" dirty="0" smtClean="0"/>
              <a:t>万出生人口</a:t>
            </a:r>
            <a:endParaRPr lang="en-US" altLang="zh-CN" dirty="0" smtClean="0"/>
          </a:p>
          <a:p>
            <a:r>
              <a:rPr lang="zh-CN" altLang="en-US" dirty="0" smtClean="0"/>
              <a:t>独生子女</a:t>
            </a:r>
            <a:endParaRPr lang="en-US" altLang="zh-CN" dirty="0" smtClean="0"/>
          </a:p>
          <a:p>
            <a:r>
              <a:rPr lang="zh-CN" altLang="en-US" dirty="0" smtClean="0"/>
              <a:t>就业人口继续教育</a:t>
            </a:r>
            <a:endParaRPr lang="en-US" altLang="zh-CN" dirty="0" smtClean="0"/>
          </a:p>
          <a:p>
            <a:r>
              <a:rPr lang="zh-CN" altLang="en-US" dirty="0" smtClean="0"/>
              <a:t>老龄化</a:t>
            </a:r>
            <a:endParaRPr lang="en-US" altLang="zh-CN" dirty="0" smtClean="0"/>
          </a:p>
          <a:p>
            <a:endParaRPr lang="zh-CN" altLang="en-US" dirty="0"/>
          </a:p>
        </p:txBody>
      </p:sp>
      <p:sp>
        <p:nvSpPr>
          <p:cNvPr id="4" name="文本占位符 3"/>
          <p:cNvSpPr>
            <a:spLocks noGrp="1"/>
          </p:cNvSpPr>
          <p:nvPr>
            <p:ph type="body" sz="quarter" idx="3"/>
          </p:nvPr>
        </p:nvSpPr>
        <p:spPr>
          <a:xfrm>
            <a:off x="6372200" y="1809750"/>
            <a:ext cx="2314600" cy="639762"/>
          </a:xfrm>
        </p:spPr>
        <p:txBody>
          <a:bodyPr/>
          <a:lstStyle/>
          <a:p>
            <a:r>
              <a:rPr lang="zh-CN" altLang="en-US" dirty="0" smtClean="0"/>
              <a:t>右边</a:t>
            </a:r>
            <a:endParaRPr lang="zh-CN" altLang="en-US" dirty="0"/>
          </a:p>
        </p:txBody>
      </p:sp>
      <p:sp>
        <p:nvSpPr>
          <p:cNvPr id="6" name="内容占位符 5"/>
          <p:cNvSpPr>
            <a:spLocks noGrp="1"/>
          </p:cNvSpPr>
          <p:nvPr>
            <p:ph sz="quarter" idx="4"/>
          </p:nvPr>
        </p:nvSpPr>
        <p:spPr>
          <a:xfrm>
            <a:off x="6228184" y="2459037"/>
            <a:ext cx="2458616" cy="3959352"/>
          </a:xfrm>
        </p:spPr>
        <p:txBody>
          <a:bodyPr/>
          <a:lstStyle/>
          <a:p>
            <a:r>
              <a:rPr lang="zh-CN" altLang="en-US" dirty="0" smtClean="0"/>
              <a:t>中国经济升级版</a:t>
            </a:r>
            <a:endParaRPr lang="en-US" altLang="zh-CN" dirty="0" smtClean="0"/>
          </a:p>
          <a:p>
            <a:r>
              <a:rPr lang="zh-CN" altLang="en-US" dirty="0" smtClean="0"/>
              <a:t>第三次工业革命</a:t>
            </a:r>
            <a:endParaRPr lang="en-US" altLang="zh-CN" dirty="0" smtClean="0"/>
          </a:p>
          <a:p>
            <a:r>
              <a:rPr lang="zh-CN" altLang="en-US" dirty="0" smtClean="0"/>
              <a:t>橄榄型社会结构</a:t>
            </a:r>
            <a:endParaRPr lang="en-US" altLang="zh-CN" dirty="0" smtClean="0"/>
          </a:p>
          <a:p>
            <a:r>
              <a:rPr lang="zh-CN" altLang="en-US" dirty="0" smtClean="0"/>
              <a:t>新型城镇化</a:t>
            </a:r>
            <a:endParaRPr lang="en-US" altLang="zh-CN" dirty="0" smtClean="0"/>
          </a:p>
          <a:p>
            <a:r>
              <a:rPr lang="zh-CN" altLang="en-US" dirty="0" smtClean="0"/>
              <a:t>信息技术</a:t>
            </a:r>
            <a:endParaRPr lang="en-US" altLang="zh-CN" dirty="0"/>
          </a:p>
        </p:txBody>
      </p:sp>
      <p:sp>
        <p:nvSpPr>
          <p:cNvPr id="7" name="TextBox 6"/>
          <p:cNvSpPr txBox="1"/>
          <p:nvPr/>
        </p:nvSpPr>
        <p:spPr>
          <a:xfrm>
            <a:off x="2987824" y="2204864"/>
            <a:ext cx="1800200" cy="1200329"/>
          </a:xfrm>
          <a:prstGeom prst="rect">
            <a:avLst/>
          </a:prstGeom>
          <a:noFill/>
        </p:spPr>
        <p:txBody>
          <a:bodyPr wrap="square" rtlCol="0">
            <a:spAutoFit/>
          </a:bodyPr>
          <a:lstStyle/>
          <a:p>
            <a:pPr algn="ctr"/>
            <a:r>
              <a:rPr lang="zh-CN" altLang="en-US" sz="3600" dirty="0" smtClean="0">
                <a:solidFill>
                  <a:srgbClr val="FF0000"/>
                </a:solidFill>
              </a:rPr>
              <a:t>现代教育体系</a:t>
            </a:r>
            <a:endParaRPr lang="zh-CN" altLang="en-US" sz="3600" dirty="0">
              <a:solidFill>
                <a:srgbClr val="FF0000"/>
              </a:solidFill>
            </a:endParaRPr>
          </a:p>
        </p:txBody>
      </p:sp>
      <p:sp>
        <p:nvSpPr>
          <p:cNvPr id="8" name="TextBox 7"/>
          <p:cNvSpPr txBox="1"/>
          <p:nvPr/>
        </p:nvSpPr>
        <p:spPr>
          <a:xfrm>
            <a:off x="3131840" y="3645024"/>
            <a:ext cx="1656184" cy="1200329"/>
          </a:xfrm>
          <a:prstGeom prst="rect">
            <a:avLst/>
          </a:prstGeom>
          <a:noFill/>
        </p:spPr>
        <p:txBody>
          <a:bodyPr wrap="square" rtlCol="0">
            <a:spAutoFit/>
          </a:bodyPr>
          <a:lstStyle/>
          <a:p>
            <a:r>
              <a:rPr lang="zh-CN" altLang="en-US" sz="3600" dirty="0" smtClean="0"/>
              <a:t>学校形态创新</a:t>
            </a:r>
            <a:endParaRPr lang="en-US" altLang="zh-CN" sz="3600" dirty="0" smtClean="0"/>
          </a:p>
        </p:txBody>
      </p:sp>
    </p:spTree>
    <p:extLst>
      <p:ext uri="{BB962C8B-B14F-4D97-AF65-F5344CB8AC3E}">
        <p14:creationId xmlns:p14="http://schemas.microsoft.com/office/powerpoint/2010/main" val="1272063777"/>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marL="68580" indent="0">
              <a:buNone/>
            </a:pPr>
            <a:endParaRPr lang="en-US" altLang="zh-CN" dirty="0" smtClean="0"/>
          </a:p>
          <a:p>
            <a:pPr marL="68580" indent="0">
              <a:buNone/>
            </a:pPr>
            <a:r>
              <a:rPr lang="zh-CN" altLang="en-US" dirty="0" smtClean="0"/>
              <a:t>当年</a:t>
            </a:r>
            <a:r>
              <a:rPr lang="zh-CN" altLang="en-US" dirty="0"/>
              <a:t>我当农民的经历对我今天担任总理的职务受益匪浅。我也相信，这个会场建筑中心的管理者，如果他有“刷马桶”的经历，会把这个建筑群管理得</a:t>
            </a:r>
            <a:r>
              <a:rPr lang="zh-CN" altLang="en-US" dirty="0" smtClean="0"/>
              <a:t>更好。</a:t>
            </a:r>
            <a:endParaRPr lang="en-US" altLang="zh-CN" dirty="0" smtClean="0"/>
          </a:p>
          <a:p>
            <a:pPr marL="68580" indent="0">
              <a:buNone/>
            </a:pPr>
            <a:endParaRPr lang="en-US" altLang="zh-CN" dirty="0"/>
          </a:p>
          <a:p>
            <a:pPr marL="68580" indent="0">
              <a:buNone/>
            </a:pPr>
            <a:r>
              <a:rPr lang="zh-CN" altLang="en-US" dirty="0" smtClean="0">
                <a:solidFill>
                  <a:srgbClr val="FF0000"/>
                </a:solidFill>
              </a:rPr>
              <a:t>李克强</a:t>
            </a:r>
            <a:endParaRPr lang="zh-CN" altLang="en-US" dirty="0">
              <a:solidFill>
                <a:srgbClr val="FF0000"/>
              </a:solidFill>
            </a:endParaRPr>
          </a:p>
        </p:txBody>
      </p:sp>
    </p:spTree>
    <p:extLst>
      <p:ext uri="{BB962C8B-B14F-4D97-AF65-F5344CB8AC3E}">
        <p14:creationId xmlns:p14="http://schemas.microsoft.com/office/powerpoint/2010/main" val="3263465338"/>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en-US" altLang="zh-CN" dirty="0" smtClean="0"/>
          </a:p>
          <a:p>
            <a:endParaRPr lang="en-US" altLang="zh-CN" dirty="0"/>
          </a:p>
          <a:p>
            <a:endParaRPr lang="en-US" altLang="zh-CN" dirty="0" smtClean="0"/>
          </a:p>
          <a:p>
            <a:r>
              <a:rPr lang="zh-CN" altLang="en-US" dirty="0" smtClean="0"/>
              <a:t>谢谢大家！</a:t>
            </a:r>
            <a:endParaRPr lang="zh-CN" altLang="en-US" dirty="0"/>
          </a:p>
        </p:txBody>
      </p:sp>
    </p:spTree>
    <p:extLst>
      <p:ext uri="{BB962C8B-B14F-4D97-AF65-F5344CB8AC3E}">
        <p14:creationId xmlns:p14="http://schemas.microsoft.com/office/powerpoint/2010/main" val="194558710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kumimoji="1" lang="zh-CN" altLang="en-US" dirty="0" smtClean="0"/>
              <a:t>一、中国高等教育发展的历史回顾</a:t>
            </a:r>
            <a:endParaRPr kumimoji="1" lang="zh-CN" altLang="en-US" dirty="0"/>
          </a:p>
        </p:txBody>
      </p:sp>
      <p:sp>
        <p:nvSpPr>
          <p:cNvPr id="3" name="内容占位符 2"/>
          <p:cNvSpPr>
            <a:spLocks noGrp="1"/>
          </p:cNvSpPr>
          <p:nvPr>
            <p:ph idx="1"/>
          </p:nvPr>
        </p:nvSpPr>
        <p:spPr/>
        <p:txBody>
          <a:bodyPr/>
          <a:lstStyle/>
          <a:p>
            <a:pPr marL="0" indent="0">
              <a:buNone/>
            </a:pPr>
            <a:r>
              <a:rPr kumimoji="1" lang="en-US" altLang="zh-CN" dirty="0" smtClean="0"/>
              <a:t>1</a:t>
            </a:r>
            <a:r>
              <a:rPr kumimoji="1" lang="zh-CN" altLang="en-US" dirty="0" smtClean="0"/>
              <a:t>、延安时期：重要经验</a:t>
            </a:r>
            <a:endParaRPr kumimoji="1" lang="en-US" altLang="zh-CN" dirty="0" smtClean="0"/>
          </a:p>
          <a:p>
            <a:pPr marL="0" indent="0">
              <a:buNone/>
            </a:pPr>
            <a:r>
              <a:rPr kumimoji="1" lang="en-US" altLang="zh-CN" dirty="0" smtClean="0"/>
              <a:t>2</a:t>
            </a:r>
            <a:r>
              <a:rPr kumimoji="1" lang="zh-CN" altLang="en-US" dirty="0" smtClean="0"/>
              <a:t>、建国后：院校调整与行业办学</a:t>
            </a:r>
            <a:endParaRPr kumimoji="1" lang="en-US" altLang="zh-CN" dirty="0" smtClean="0"/>
          </a:p>
          <a:p>
            <a:pPr marL="0" indent="0">
              <a:buNone/>
            </a:pPr>
            <a:r>
              <a:rPr kumimoji="1" lang="en-US" altLang="zh-CN" dirty="0" smtClean="0"/>
              <a:t>3</a:t>
            </a:r>
            <a:r>
              <a:rPr kumimoji="1" lang="zh-CN" altLang="en-US" dirty="0" smtClean="0"/>
              <a:t>、文革结束到</a:t>
            </a:r>
            <a:r>
              <a:rPr kumimoji="1" lang="en-US" altLang="zh-CN" dirty="0" smtClean="0"/>
              <a:t>1999</a:t>
            </a:r>
            <a:r>
              <a:rPr kumimoji="1" lang="zh-CN" altLang="en-US" dirty="0" smtClean="0"/>
              <a:t>年：恢复、发展与经济体制转轨</a:t>
            </a:r>
            <a:endParaRPr kumimoji="1" lang="en-US" altLang="zh-CN" dirty="0" smtClean="0"/>
          </a:p>
          <a:p>
            <a:pPr marL="0" indent="0">
              <a:buNone/>
            </a:pPr>
            <a:r>
              <a:rPr kumimoji="1" lang="en-US" altLang="zh-CN" dirty="0" smtClean="0"/>
              <a:t>4</a:t>
            </a:r>
            <a:r>
              <a:rPr kumimoji="1" lang="zh-CN" altLang="en-US" dirty="0" smtClean="0"/>
              <a:t>、</a:t>
            </a:r>
            <a:r>
              <a:rPr kumimoji="1" lang="en-US" altLang="zh-CN" dirty="0" smtClean="0"/>
              <a:t>1999</a:t>
            </a:r>
            <a:r>
              <a:rPr kumimoji="1" lang="zh-CN" altLang="en-US" dirty="0" smtClean="0"/>
              <a:t>年到</a:t>
            </a:r>
            <a:r>
              <a:rPr kumimoji="1" lang="en-US" altLang="zh-CN" dirty="0" smtClean="0"/>
              <a:t>2013</a:t>
            </a:r>
            <a:r>
              <a:rPr kumimoji="1" lang="zh-CN" altLang="en-US" dirty="0" smtClean="0"/>
              <a:t>年：大众化、管理体制改革和市场经济体制的完全确立</a:t>
            </a:r>
            <a:endParaRPr kumimoji="1" lang="zh-CN" altLang="en-US" dirty="0"/>
          </a:p>
        </p:txBody>
      </p:sp>
    </p:spTree>
    <p:extLst>
      <p:ext uri="{BB962C8B-B14F-4D97-AF65-F5344CB8AC3E}">
        <p14:creationId xmlns:p14="http://schemas.microsoft.com/office/powerpoint/2010/main" val="211187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二、体系的基本框架</a:t>
            </a:r>
            <a:endParaRPr lang="zh-CN" altLang="en-US" dirty="0"/>
          </a:p>
        </p:txBody>
      </p:sp>
      <p:graphicFrame>
        <p:nvGraphicFramePr>
          <p:cNvPr id="4" name="内容占位符 3"/>
          <p:cNvGraphicFramePr>
            <a:graphicFrameLocks noGrp="1" noChangeAspect="1"/>
          </p:cNvGraphicFramePr>
          <p:nvPr>
            <p:ph idx="1"/>
            <p:extLst>
              <p:ext uri="{D42A27DB-BD31-4B8C-83A1-F6EECF244321}">
                <p14:modId xmlns:p14="http://schemas.microsoft.com/office/powerpoint/2010/main" val="3257757142"/>
              </p:ext>
            </p:extLst>
          </p:nvPr>
        </p:nvGraphicFramePr>
        <p:xfrm>
          <a:off x="1042988" y="1427163"/>
          <a:ext cx="5953125" cy="3211512"/>
        </p:xfrm>
        <a:graphic>
          <a:graphicData uri="http://schemas.openxmlformats.org/presentationml/2006/ole">
            <mc:AlternateContent xmlns:mc="http://schemas.openxmlformats.org/markup-compatibility/2006">
              <mc:Choice xmlns:v="urn:schemas-microsoft-com:vml" Requires="v">
                <p:oleObj spid="_x0000_s2073" name="Visio" r:id="rId3" imgW="5953748" imgH="3211339" progId="Visio.Drawing.11">
                  <p:embed/>
                </p:oleObj>
              </mc:Choice>
              <mc:Fallback>
                <p:oleObj name="Visio" r:id="rId3" imgW="5953748" imgH="3211339"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2988" y="1427163"/>
                        <a:ext cx="5953125" cy="3211512"/>
                      </a:xfrm>
                      <a:prstGeom prst="rect">
                        <a:avLst/>
                      </a:prstGeom>
                      <a:noFill/>
                      <a:ln>
                        <a:noFill/>
                      </a:ln>
                    </p:spPr>
                  </p:pic>
                </p:oleObj>
              </mc:Fallback>
            </mc:AlternateContent>
          </a:graphicData>
        </a:graphic>
      </p:graphicFrame>
      <p:grpSp>
        <p:nvGrpSpPr>
          <p:cNvPr id="6" name="Group 2"/>
          <p:cNvGrpSpPr>
            <a:grpSpLocks/>
          </p:cNvGrpSpPr>
          <p:nvPr/>
        </p:nvGrpSpPr>
        <p:grpSpPr bwMode="auto">
          <a:xfrm>
            <a:off x="2483768" y="5214938"/>
            <a:ext cx="5863307" cy="1310406"/>
            <a:chOff x="2233" y="10435"/>
            <a:chExt cx="7633" cy="1253"/>
          </a:xfrm>
        </p:grpSpPr>
        <p:sp>
          <p:nvSpPr>
            <p:cNvPr id="7" name="Oval 3"/>
            <p:cNvSpPr>
              <a:spLocks noChangeArrowheads="1"/>
            </p:cNvSpPr>
            <p:nvPr/>
          </p:nvSpPr>
          <p:spPr bwMode="auto">
            <a:xfrm>
              <a:off x="4344" y="10435"/>
              <a:ext cx="3540" cy="1253"/>
            </a:xfrm>
            <a:prstGeom prst="ellipse">
              <a:avLst/>
            </a:prstGeom>
            <a:noFill/>
            <a:ln w="19050">
              <a:solidFill>
                <a:srgbClr val="000000"/>
              </a:solidFill>
              <a:prstDash val="dash"/>
              <a:round/>
              <a:headEnd/>
              <a:tailEnd/>
            </a:ln>
            <a:extLst>
              <a:ext uri="{909E8E84-426E-40dd-AFC4-6F175D3DCCD1}">
                <a14:hiddenFill xmlns:a14="http://schemas.microsoft.com/office/drawing/2010/main">
                  <a:solidFill>
                    <a:srgbClr val="FFFFFF"/>
                  </a:solidFill>
                </a14:hiddenFill>
              </a:ext>
            </a:extLst>
          </p:spPr>
          <p:txBody>
            <a:bodyPr/>
            <a:lstStyle/>
            <a:p>
              <a:pPr algn="just"/>
              <a:endParaRPr lang="en-US" altLang="zh-CN" sz="1000">
                <a:latin typeface="Times New Roman" pitchFamily="18" charset="0"/>
              </a:endParaRPr>
            </a:p>
            <a:p>
              <a:pPr algn="just"/>
              <a:endParaRPr lang="en-US" altLang="zh-CN" sz="1000">
                <a:latin typeface="Times New Roman" pitchFamily="18" charset="0"/>
              </a:endParaRPr>
            </a:p>
            <a:p>
              <a:endParaRPr lang="zh-CN" altLang="zh-CN"/>
            </a:p>
          </p:txBody>
        </p:sp>
        <p:sp>
          <p:nvSpPr>
            <p:cNvPr id="8" name="Rectangle 4"/>
            <p:cNvSpPr>
              <a:spLocks noChangeArrowheads="1"/>
            </p:cNvSpPr>
            <p:nvPr/>
          </p:nvSpPr>
          <p:spPr bwMode="auto">
            <a:xfrm>
              <a:off x="7281" y="10846"/>
              <a:ext cx="1590" cy="50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just"/>
              <a:r>
                <a:rPr lang="zh-CN" altLang="en-US" sz="1000">
                  <a:latin typeface="Calibri" pitchFamily="34" charset="0"/>
                </a:rPr>
                <a:t>职业继续教育</a:t>
              </a:r>
              <a:endParaRPr lang="zh-CN"/>
            </a:p>
          </p:txBody>
        </p:sp>
        <p:sp>
          <p:nvSpPr>
            <p:cNvPr id="9" name="Rectangle 5"/>
            <p:cNvSpPr>
              <a:spLocks noChangeArrowheads="1"/>
            </p:cNvSpPr>
            <p:nvPr/>
          </p:nvSpPr>
          <p:spPr bwMode="auto">
            <a:xfrm>
              <a:off x="5368" y="10773"/>
              <a:ext cx="1590" cy="5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just"/>
              <a:r>
                <a:rPr lang="zh-CN" altLang="en-US" sz="1000" dirty="0" smtClean="0">
                  <a:latin typeface="Calibri" pitchFamily="34" charset="0"/>
                </a:rPr>
                <a:t>职业教</a:t>
              </a:r>
              <a:r>
                <a:rPr lang="zh-CN" altLang="en-US" sz="1200" dirty="0" smtClean="0">
                  <a:latin typeface="Calibri" pitchFamily="34" charset="0"/>
                </a:rPr>
                <a:t>育</a:t>
              </a:r>
              <a:endParaRPr lang="zh-CN" dirty="0"/>
            </a:p>
          </p:txBody>
        </p:sp>
        <p:sp>
          <p:nvSpPr>
            <p:cNvPr id="10" name="Rectangle 6"/>
            <p:cNvSpPr>
              <a:spLocks noChangeArrowheads="1"/>
            </p:cNvSpPr>
            <p:nvPr/>
          </p:nvSpPr>
          <p:spPr bwMode="auto">
            <a:xfrm>
              <a:off x="3471" y="10846"/>
              <a:ext cx="1590" cy="48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just"/>
              <a:r>
                <a:rPr lang="zh-CN" altLang="en-US" sz="1000">
                  <a:latin typeface="Calibri" pitchFamily="34" charset="0"/>
                </a:rPr>
                <a:t>职业指导教育</a:t>
              </a:r>
              <a:endParaRPr lang="zh-CN"/>
            </a:p>
          </p:txBody>
        </p:sp>
        <p:sp>
          <p:nvSpPr>
            <p:cNvPr id="11" name="Oval 7"/>
            <p:cNvSpPr>
              <a:spLocks noChangeArrowheads="1"/>
            </p:cNvSpPr>
            <p:nvPr/>
          </p:nvSpPr>
          <p:spPr bwMode="auto">
            <a:xfrm>
              <a:off x="2233" y="10512"/>
              <a:ext cx="3075" cy="1176"/>
            </a:xfrm>
            <a:prstGeom prst="ellipse">
              <a:avLst/>
            </a:prstGeom>
            <a:noFill/>
            <a:ln w="19050">
              <a:solidFill>
                <a:srgbClr val="000000"/>
              </a:solidFill>
              <a:prstDash val="dash"/>
              <a:round/>
              <a:headEnd/>
              <a:tailEnd/>
            </a:ln>
            <a:extLst>
              <a:ext uri="{909E8E84-426E-40dd-AFC4-6F175D3DCCD1}">
                <a14:hiddenFill xmlns:a14="http://schemas.microsoft.com/office/drawing/2010/main">
                  <a:solidFill>
                    <a:srgbClr val="FFFFFF"/>
                  </a:solidFill>
                </a14:hiddenFill>
              </a:ext>
            </a:extLst>
          </p:spPr>
          <p:txBody>
            <a:bodyPr/>
            <a:lstStyle/>
            <a:p>
              <a:pPr algn="just"/>
              <a:endParaRPr lang="en-US" altLang="zh-CN" sz="1000">
                <a:latin typeface="Times New Roman" pitchFamily="18" charset="0"/>
              </a:endParaRPr>
            </a:p>
            <a:p>
              <a:pPr algn="just"/>
              <a:endParaRPr lang="en-US" altLang="zh-CN" sz="1000">
                <a:latin typeface="Times New Roman" pitchFamily="18" charset="0"/>
              </a:endParaRPr>
            </a:p>
            <a:p>
              <a:endParaRPr lang="zh-CN" altLang="zh-CN"/>
            </a:p>
          </p:txBody>
        </p:sp>
        <p:sp>
          <p:nvSpPr>
            <p:cNvPr id="12" name="Oval 8"/>
            <p:cNvSpPr>
              <a:spLocks noChangeArrowheads="1"/>
            </p:cNvSpPr>
            <p:nvPr/>
          </p:nvSpPr>
          <p:spPr bwMode="auto">
            <a:xfrm>
              <a:off x="6898" y="10512"/>
              <a:ext cx="2968" cy="1058"/>
            </a:xfrm>
            <a:prstGeom prst="ellipse">
              <a:avLst/>
            </a:prstGeom>
            <a:noFill/>
            <a:ln w="19050">
              <a:solidFill>
                <a:srgbClr val="000000"/>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zh-CN" altLang="zh-CN"/>
            </a:p>
          </p:txBody>
        </p:sp>
      </p:grpSp>
    </p:spTree>
    <p:extLst>
      <p:ext uri="{BB962C8B-B14F-4D97-AF65-F5344CB8AC3E}">
        <p14:creationId xmlns:p14="http://schemas.microsoft.com/office/powerpoint/2010/main" val="371401413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职业教育体系的特点：</a:t>
            </a:r>
            <a:endParaRPr lang="en-US" altLang="zh-CN" dirty="0" smtClean="0"/>
          </a:p>
          <a:p>
            <a:pPr marL="68580" indent="0">
              <a:buNone/>
            </a:pPr>
            <a:r>
              <a:rPr lang="en-US" altLang="zh-CN" dirty="0" smtClean="0"/>
              <a:t>1</a:t>
            </a:r>
            <a:r>
              <a:rPr lang="zh-CN" altLang="en-US" dirty="0" smtClean="0"/>
              <a:t>、普通教育与职业教育并重发展</a:t>
            </a:r>
            <a:endParaRPr lang="en-US" altLang="zh-CN" dirty="0" smtClean="0"/>
          </a:p>
          <a:p>
            <a:pPr marL="68580" indent="0">
              <a:buNone/>
            </a:pPr>
            <a:r>
              <a:rPr lang="en-US" altLang="zh-CN" dirty="0" smtClean="0"/>
              <a:t>2</a:t>
            </a:r>
            <a:r>
              <a:rPr lang="zh-CN" altLang="en-US" dirty="0" smtClean="0"/>
              <a:t>、职业教育与继续教育融合发展</a:t>
            </a:r>
            <a:endParaRPr lang="en-US" altLang="zh-CN" dirty="0" smtClean="0"/>
          </a:p>
          <a:p>
            <a:pPr marL="68580" indent="0">
              <a:buNone/>
            </a:pPr>
            <a:r>
              <a:rPr lang="en-US" altLang="zh-CN" dirty="0"/>
              <a:t>3</a:t>
            </a:r>
            <a:r>
              <a:rPr lang="zh-CN" altLang="en-US" dirty="0" smtClean="0"/>
              <a:t>、职业教育体系内部沟通衔接</a:t>
            </a:r>
            <a:endParaRPr lang="en-US" altLang="zh-CN" dirty="0" smtClean="0"/>
          </a:p>
          <a:p>
            <a:pPr marL="68580" indent="0">
              <a:buNone/>
            </a:pPr>
            <a:r>
              <a:rPr lang="en-US" altLang="zh-CN" dirty="0" smtClean="0"/>
              <a:t>4</a:t>
            </a:r>
            <a:r>
              <a:rPr lang="zh-CN" altLang="en-US" dirty="0" smtClean="0"/>
              <a:t>、招生考试制度与人才培养方式改革</a:t>
            </a:r>
            <a:endParaRPr lang="zh-CN" altLang="en-US" dirty="0"/>
          </a:p>
        </p:txBody>
      </p:sp>
    </p:spTree>
    <p:extLst>
      <p:ext uri="{BB962C8B-B14F-4D97-AF65-F5344CB8AC3E}">
        <p14:creationId xmlns:p14="http://schemas.microsoft.com/office/powerpoint/2010/main" val="219388513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endParaRPr lang="zh-CN" altLang="en-US"/>
          </a:p>
        </p:txBody>
      </p:sp>
      <p:graphicFrame>
        <p:nvGraphicFramePr>
          <p:cNvPr id="4" name="内容占位符 3"/>
          <p:cNvGraphicFramePr>
            <a:graphicFrameLocks noGrp="1" noChangeAspect="1"/>
          </p:cNvGraphicFramePr>
          <p:nvPr>
            <p:ph idx="1"/>
            <p:extLst>
              <p:ext uri="{D42A27DB-BD31-4B8C-83A1-F6EECF244321}">
                <p14:modId xmlns:p14="http://schemas.microsoft.com/office/powerpoint/2010/main" val="2636581130"/>
              </p:ext>
            </p:extLst>
          </p:nvPr>
        </p:nvGraphicFramePr>
        <p:xfrm>
          <a:off x="869950" y="1854200"/>
          <a:ext cx="7402513" cy="4017963"/>
        </p:xfrm>
        <a:graphic>
          <a:graphicData uri="http://schemas.openxmlformats.org/presentationml/2006/ole">
            <mc:AlternateContent xmlns:mc="http://schemas.openxmlformats.org/markup-compatibility/2006">
              <mc:Choice xmlns:v="urn:schemas-microsoft-com:vml" Requires="v">
                <p:oleObj spid="_x0000_s1049" name="Visio" r:id="rId3" imgW="7401956" imgH="4018359" progId="Visio.Drawing.11">
                  <p:embed/>
                </p:oleObj>
              </mc:Choice>
              <mc:Fallback>
                <p:oleObj name="Visio" r:id="rId3" imgW="7401956" imgH="4018359"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9950" y="1854200"/>
                        <a:ext cx="7402513" cy="4017963"/>
                      </a:xfrm>
                      <a:prstGeom prst="rect">
                        <a:avLst/>
                      </a:prstGeom>
                      <a:noFill/>
                      <a:ln>
                        <a:solidFill>
                          <a:srgbClr val="FFFF00"/>
                        </a:solidFill>
                      </a:ln>
                    </p:spPr>
                  </p:pic>
                </p:oleObj>
              </mc:Fallback>
            </mc:AlternateContent>
          </a:graphicData>
        </a:graphic>
      </p:graphicFrame>
    </p:spTree>
    <p:extLst>
      <p:ext uri="{BB962C8B-B14F-4D97-AF65-F5344CB8AC3E}">
        <p14:creationId xmlns:p14="http://schemas.microsoft.com/office/powerpoint/2010/main" val="134718096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三、国际比较得出的经验</a:t>
            </a:r>
            <a:endParaRPr lang="zh-CN" altLang="en-US" dirty="0"/>
          </a:p>
        </p:txBody>
      </p:sp>
      <p:sp>
        <p:nvSpPr>
          <p:cNvPr id="3" name="内容占位符 2"/>
          <p:cNvSpPr>
            <a:spLocks noGrp="1"/>
          </p:cNvSpPr>
          <p:nvPr>
            <p:ph idx="1"/>
          </p:nvPr>
        </p:nvSpPr>
        <p:spPr/>
        <p:txBody>
          <a:bodyPr/>
          <a:lstStyle/>
          <a:p>
            <a:pPr marL="68580" indent="0">
              <a:buNone/>
            </a:pPr>
            <a:r>
              <a:rPr lang="en-US" altLang="zh-CN" dirty="0" smtClean="0"/>
              <a:t>1</a:t>
            </a:r>
            <a:r>
              <a:rPr lang="zh-CN" altLang="en-US" dirty="0" smtClean="0"/>
              <a:t>、教育体系的两个经典模型</a:t>
            </a:r>
            <a:endParaRPr lang="en-US" altLang="zh-CN" dirty="0" smtClean="0"/>
          </a:p>
          <a:p>
            <a:pPr marL="68580" indent="0">
              <a:buNone/>
            </a:pPr>
            <a:endParaRPr lang="en-US" altLang="zh-CN" dirty="0"/>
          </a:p>
          <a:p>
            <a:r>
              <a:rPr lang="zh-CN" altLang="en-US" dirty="0" smtClean="0"/>
              <a:t>欧洲模型：双轨衔接</a:t>
            </a:r>
            <a:endParaRPr lang="en-US" altLang="zh-CN" dirty="0" smtClean="0"/>
          </a:p>
          <a:p>
            <a:pPr marL="68580" indent="0">
              <a:buNone/>
            </a:pPr>
            <a:r>
              <a:rPr lang="zh-CN" altLang="en-US" dirty="0" smtClean="0"/>
              <a:t>（技术技能积累驱动）</a:t>
            </a:r>
            <a:endParaRPr lang="en-US" altLang="zh-CN" dirty="0" smtClean="0"/>
          </a:p>
          <a:p>
            <a:pPr marL="68580" indent="0">
              <a:buNone/>
            </a:pPr>
            <a:endParaRPr lang="en-US" altLang="zh-CN" dirty="0" smtClean="0"/>
          </a:p>
          <a:p>
            <a:r>
              <a:rPr lang="zh-CN" altLang="en-US" dirty="0" smtClean="0"/>
              <a:t>美国模型：双轨内合</a:t>
            </a:r>
            <a:endParaRPr lang="en-US" altLang="zh-CN" dirty="0" smtClean="0"/>
          </a:p>
          <a:p>
            <a:pPr marL="68580" indent="0">
              <a:buNone/>
            </a:pPr>
            <a:r>
              <a:rPr lang="zh-CN" altLang="en-US" dirty="0" smtClean="0"/>
              <a:t>（加州）（创新驱动）</a:t>
            </a:r>
            <a:endParaRPr lang="zh-CN" altLang="en-US" dirty="0"/>
          </a:p>
        </p:txBody>
      </p:sp>
    </p:spTree>
    <p:extLst>
      <p:ext uri="{BB962C8B-B14F-4D97-AF65-F5344CB8AC3E}">
        <p14:creationId xmlns:p14="http://schemas.microsoft.com/office/powerpoint/2010/main" val="288338381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marL="68580" indent="0">
              <a:buNone/>
            </a:pPr>
            <a:r>
              <a:rPr lang="en-US" altLang="zh-CN" dirty="0" smtClean="0"/>
              <a:t>2</a:t>
            </a:r>
            <a:r>
              <a:rPr lang="zh-CN" altLang="en-US" dirty="0" smtClean="0"/>
              <a:t>、欧洲应用技术大学的形成与发展</a:t>
            </a:r>
            <a:endParaRPr lang="en-US" altLang="zh-CN" dirty="0" smtClean="0"/>
          </a:p>
          <a:p>
            <a:pPr marL="68580" indent="0">
              <a:buNone/>
            </a:pPr>
            <a:endParaRPr lang="en-US" altLang="zh-CN" dirty="0"/>
          </a:p>
          <a:p>
            <a:r>
              <a:rPr lang="zh-CN" altLang="en-US" dirty="0" smtClean="0"/>
              <a:t>兴起：上个世纪六七十年代</a:t>
            </a:r>
            <a:endParaRPr lang="en-US" altLang="zh-CN" dirty="0" smtClean="0"/>
          </a:p>
          <a:p>
            <a:endParaRPr lang="en-US" altLang="zh-CN" dirty="0"/>
          </a:p>
          <a:p>
            <a:r>
              <a:rPr lang="zh-CN" altLang="en-US" dirty="0" smtClean="0"/>
              <a:t>发展：上个世纪九十年代</a:t>
            </a:r>
            <a:endParaRPr lang="en-US" altLang="zh-CN" dirty="0" smtClean="0"/>
          </a:p>
          <a:p>
            <a:endParaRPr lang="en-US" altLang="zh-CN" dirty="0"/>
          </a:p>
          <a:p>
            <a:r>
              <a:rPr lang="zh-CN" altLang="en-US" dirty="0" smtClean="0"/>
              <a:t>瞩目：</a:t>
            </a:r>
            <a:r>
              <a:rPr lang="en-US" altLang="zh-CN" dirty="0" smtClean="0"/>
              <a:t>2008</a:t>
            </a:r>
            <a:r>
              <a:rPr lang="zh-CN" altLang="en-US" dirty="0" smtClean="0"/>
              <a:t>年金融危机</a:t>
            </a:r>
            <a:endParaRPr lang="en-US" altLang="zh-CN" dirty="0" smtClean="0"/>
          </a:p>
          <a:p>
            <a:endParaRPr lang="en-US" altLang="zh-CN" dirty="0"/>
          </a:p>
          <a:p>
            <a:endParaRPr lang="zh-CN" altLang="en-US" dirty="0"/>
          </a:p>
        </p:txBody>
      </p:sp>
    </p:spTree>
    <p:extLst>
      <p:ext uri="{BB962C8B-B14F-4D97-AF65-F5344CB8AC3E}">
        <p14:creationId xmlns:p14="http://schemas.microsoft.com/office/powerpoint/2010/main" val="153343147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龙腾四海">
  <a:themeElements>
    <a:clrScheme name="龙腾四海">
      <a:dk1>
        <a:sysClr val="windowText" lastClr="000000"/>
      </a:dk1>
      <a:lt1>
        <a:sysClr val="window" lastClr="FFFFFF"/>
      </a:lt1>
      <a:dk2>
        <a:srgbClr val="001B36"/>
      </a:dk2>
      <a:lt2>
        <a:srgbClr val="EDF8FE"/>
      </a:lt2>
      <a:accent1>
        <a:srgbClr val="477AB1"/>
      </a:accent1>
      <a:accent2>
        <a:srgbClr val="51848E"/>
      </a:accent2>
      <a:accent3>
        <a:srgbClr val="7B9B57"/>
      </a:accent3>
      <a:accent4>
        <a:srgbClr val="8B8D8C"/>
      </a:accent4>
      <a:accent5>
        <a:srgbClr val="8B7396"/>
      </a:accent5>
      <a:accent6>
        <a:srgbClr val="E89A53"/>
      </a:accent6>
      <a:hlink>
        <a:srgbClr val="0080FF"/>
      </a:hlink>
      <a:folHlink>
        <a:srgbClr val="FF00FF"/>
      </a:folHlink>
    </a:clrScheme>
    <a:fontScheme name="龙腾四海">
      <a:majorFont>
        <a:latin typeface="Maiandra GD"/>
        <a:ea typeface=""/>
        <a:cs typeface=""/>
        <a:font script="CYRL" typeface="Times New Roman"/>
        <a:font script="GREK" typeface="Times New Roman"/>
        <a:font script="Jpan" typeface="ＭＳ Ｐゴシック"/>
        <a:font script="Hang" typeface="HY중고딕"/>
        <a:font script="Hans" typeface="隶书"/>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mbria"/>
        <a:ea typeface=""/>
        <a:cs typeface=""/>
        <a:font script="Jpan" typeface="ＭＳ Ｐ明朝"/>
        <a:font script="Hang" typeface="HY견명조"/>
        <a:font script="Hans" typeface="华文楷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龙腾四海">
      <a:fillStyleLst>
        <a:solidFill>
          <a:schemeClr val="phClr">
            <a:tint val="100000"/>
            <a:shade val="100000"/>
            <a:hueMod val="100000"/>
            <a:satMod val="100000"/>
          </a:schemeClr>
        </a:solidFill>
        <a:gradFill rotWithShape="1">
          <a:gsLst>
            <a:gs pos="0">
              <a:schemeClr val="phClr">
                <a:tint val="100000"/>
                <a:shade val="50000"/>
                <a:hueMod val="100000"/>
                <a:satMod val="250000"/>
              </a:schemeClr>
            </a:gs>
            <a:gs pos="75000">
              <a:schemeClr val="phClr">
                <a:tint val="80000"/>
                <a:shade val="100000"/>
                <a:hueMod val="100000"/>
                <a:satMod val="375000"/>
              </a:schemeClr>
            </a:gs>
            <a:gs pos="100000">
              <a:schemeClr val="phClr">
                <a:tint val="50000"/>
                <a:shade val="100000"/>
                <a:hueMod val="100000"/>
                <a:satMod val="500000"/>
              </a:schemeClr>
            </a:gs>
          </a:gsLst>
          <a:lin ang="16200000" scaled="1"/>
        </a:gradFill>
        <a:blipFill>
          <a:blip xmlns:r="http://schemas.openxmlformats.org/officeDocument/2006/relationships" r:embed="rId1">
            <a:duotone>
              <a:schemeClr val="phClr">
                <a:tint val="100000"/>
                <a:shade val="50000"/>
                <a:hueMod val="100000"/>
                <a:satMod val="100000"/>
              </a:schemeClr>
              <a:schemeClr val="phClr">
                <a:tint val="100000"/>
                <a:shade val="75000"/>
                <a:hueMod val="100000"/>
                <a:satMod val="100000"/>
              </a:schemeClr>
            </a:duotone>
          </a:blip>
          <a:tile tx="0" ty="0" sx="50000" sy="50000" flip="none" algn="ctr"/>
        </a:blip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glow>
              <a:schemeClr val="phClr">
                <a:tint val="100000"/>
                <a:shade val="100000"/>
                <a:hueMod val="100000"/>
                <a:satMod val="100000"/>
              </a:schemeClr>
            </a:glow>
          </a:effectLst>
          <a:scene3d>
            <a:camera prst="orthographicFront" fov="0">
              <a:rot lat="0" lon="0" rev="0"/>
            </a:camera>
            <a:lightRig rig="threePt" dir="tl">
              <a:rot lat="0" lon="0" rev="0"/>
            </a:lightRig>
          </a:scene3d>
          <a:sp3d prstMaterial="metal">
            <a:bevelT w="12700" h="12700" prst="relaxedInset"/>
            <a:contourClr>
              <a:schemeClr val="phClr">
                <a:tint val="100000"/>
                <a:shade val="100000"/>
                <a:hueMod val="100000"/>
                <a:satMod val="100000"/>
              </a:schemeClr>
            </a:contourClr>
          </a:sp3d>
        </a:effectStyle>
        <a:effectStyle>
          <a:effectLst>
            <a:glow>
              <a:schemeClr val="phClr">
                <a:tint val="100000"/>
                <a:shade val="100000"/>
                <a:hueMod val="100000"/>
                <a:satMod val="100000"/>
              </a:schemeClr>
            </a:glow>
            <a:outerShdw blurRad="44450" dist="50800" dir="3300000" sx="99000" sy="99000" algn="tl" rotWithShape="0">
              <a:srgbClr val="000000">
                <a:alpha val="55000"/>
              </a:srgbClr>
            </a:outerShdw>
          </a:effectLst>
          <a:scene3d>
            <a:camera prst="orthographicFront">
              <a:rot lat="0" lon="0" rev="0"/>
            </a:camera>
            <a:lightRig rig="contrasting" dir="tl">
              <a:rot lat="0" lon="0" rev="14220000"/>
            </a:lightRig>
          </a:scene3d>
          <a:sp3d prstMaterial="dkEdge">
            <a:bevelT w="63500" h="63500"/>
            <a:bevelB w="0" h="0"/>
            <a:contourClr>
              <a:schemeClr val="phClr">
                <a:tint val="100000"/>
                <a:shade val="100000"/>
                <a:hueMod val="100000"/>
                <a:satMod val="100000"/>
              </a:schemeClr>
            </a:contourClr>
          </a:sp3d>
        </a:effectStyle>
      </a:effectStyleLst>
      <a:bgFillStyleLst>
        <a:solidFill>
          <a:schemeClr val="phClr">
            <a:tint val="100000"/>
            <a:shade val="100000"/>
            <a:hueMod val="100000"/>
            <a:satMod val="100000"/>
          </a:schemeClr>
        </a:solidFill>
        <a:gradFill rotWithShape="1">
          <a:gsLst>
            <a:gs pos="0">
              <a:schemeClr val="bg1">
                <a:tint val="100000"/>
                <a:shade val="100000"/>
                <a:hueMod val="100000"/>
                <a:satMod val="150000"/>
              </a:schemeClr>
            </a:gs>
            <a:gs pos="55000">
              <a:schemeClr val="bg1">
                <a:tint val="100000"/>
                <a:shade val="90000"/>
                <a:hueMod val="100000"/>
                <a:satMod val="375000"/>
              </a:schemeClr>
            </a:gs>
            <a:gs pos="100000">
              <a:schemeClr val="phClr">
                <a:tint val="88000"/>
                <a:shade val="100000"/>
                <a:hueMod val="100000"/>
                <a:satMod val="500000"/>
              </a:schemeClr>
            </a:gs>
          </a:gsLst>
          <a:lin ang="5400000" scaled="1"/>
        </a:gradFill>
        <a:blipFill>
          <a:blip xmlns:r="http://schemas.openxmlformats.org/officeDocument/2006/relationships" r:embed="rId2">
            <a:duotone>
              <a:schemeClr val="phClr">
                <a:shade val="30000"/>
                <a:satMod val="555000"/>
              </a:schemeClr>
              <a:schemeClr val="phClr">
                <a:tint val="96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Dragon</Template>
  <TotalTime>2766</TotalTime>
  <Words>951</Words>
  <Application>Microsoft Macintosh PowerPoint</Application>
  <PresentationFormat>全屏显示(4:3)</PresentationFormat>
  <Paragraphs>208</Paragraphs>
  <Slides>39</Slides>
  <Notes>0</Notes>
  <HiddenSlides>0</HiddenSlides>
  <MMClips>0</MMClips>
  <ScaleCrop>false</ScaleCrop>
  <HeadingPairs>
    <vt:vector size="6" baseType="variant">
      <vt:variant>
        <vt:lpstr>主题</vt:lpstr>
      </vt:variant>
      <vt:variant>
        <vt:i4>1</vt:i4>
      </vt:variant>
      <vt:variant>
        <vt:lpstr>嵌入的 OLE 服务器</vt:lpstr>
      </vt:variant>
      <vt:variant>
        <vt:i4>1</vt:i4>
      </vt:variant>
      <vt:variant>
        <vt:lpstr>幻灯片标题</vt:lpstr>
      </vt:variant>
      <vt:variant>
        <vt:i4>39</vt:i4>
      </vt:variant>
    </vt:vector>
  </HeadingPairs>
  <TitlesOfParts>
    <vt:vector size="41" baseType="lpstr">
      <vt:lpstr>龙腾四海</vt:lpstr>
      <vt:lpstr>Visio</vt:lpstr>
      <vt:lpstr>PowerPoint 演示文稿</vt:lpstr>
      <vt:lpstr>十八届三中全会决定</vt:lpstr>
      <vt:lpstr>目录</vt:lpstr>
      <vt:lpstr>一、中国高等教育发展的历史回顾</vt:lpstr>
      <vt:lpstr>二、体系的基本框架</vt:lpstr>
      <vt:lpstr>PowerPoint 演示文稿</vt:lpstr>
      <vt:lpstr>PowerPoint 演示文稿</vt:lpstr>
      <vt:lpstr>三、国际比较得出的经验</vt:lpstr>
      <vt:lpstr>PowerPoint 演示文稿</vt:lpstr>
      <vt:lpstr>PowerPoint 演示文稿</vt:lpstr>
      <vt:lpstr>PowerPoint 演示文稿</vt:lpstr>
      <vt:lpstr>PowerPoint 演示文稿</vt:lpstr>
      <vt:lpstr>PowerPoint 演示文稿</vt:lpstr>
      <vt:lpstr>四、地方本科高校转型发展问题的提出</vt:lpstr>
      <vt:lpstr>PowerPoint 演示文稿</vt:lpstr>
      <vt:lpstr>PowerPoint 演示文稿</vt:lpstr>
      <vt:lpstr>PowerPoint 演示文稿</vt:lpstr>
      <vt:lpstr>历史的追问</vt:lpstr>
      <vt:lpstr>PowerPoint 演示文稿</vt:lpstr>
      <vt:lpstr>PowerPoint 演示文稿</vt:lpstr>
      <vt:lpstr>PowerPoint 演示文稿</vt:lpstr>
      <vt:lpstr>PowerPoint 演示文稿</vt:lpstr>
      <vt:lpstr>PowerPoint 演示文稿</vt:lpstr>
      <vt:lpstr>1、需求</vt:lpstr>
      <vt:lpstr>2、类型</vt:lpstr>
      <vt:lpstr>3、成长路线</vt:lpstr>
      <vt:lpstr>PowerPoint 演示文稿</vt:lpstr>
      <vt:lpstr>PowerPoint 演示文稿</vt:lpstr>
      <vt:lpstr>PowerPoint 演示文稿</vt:lpstr>
      <vt:lpstr>PowerPoint 演示文稿</vt:lpstr>
      <vt:lpstr>四、地方本科高校转型发展的政策思路</vt:lpstr>
      <vt:lpstr>PowerPoint 演示文稿</vt:lpstr>
      <vt:lpstr>不同层次职业教育的素质结构</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zhc-2</dc:creator>
  <cp:lastModifiedBy>zhoujie zhoujie</cp:lastModifiedBy>
  <cp:revision>45</cp:revision>
  <dcterms:created xsi:type="dcterms:W3CDTF">2013-08-12T02:03:59Z</dcterms:created>
  <dcterms:modified xsi:type="dcterms:W3CDTF">2014-09-22T01:02:41Z</dcterms:modified>
</cp:coreProperties>
</file>